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2" r:id="rId1"/>
  </p:sldMasterIdLst>
  <p:notesMasterIdLst>
    <p:notesMasterId r:id="rId17"/>
  </p:notesMasterIdLst>
  <p:sldIdLst>
    <p:sldId id="1803" r:id="rId2"/>
    <p:sldId id="1876" r:id="rId3"/>
    <p:sldId id="1877" r:id="rId4"/>
    <p:sldId id="1854" r:id="rId5"/>
    <p:sldId id="1856" r:id="rId6"/>
    <p:sldId id="1858" r:id="rId7"/>
    <p:sldId id="1864" r:id="rId8"/>
    <p:sldId id="1857" r:id="rId9"/>
    <p:sldId id="1863" r:id="rId10"/>
    <p:sldId id="1861" r:id="rId11"/>
    <p:sldId id="1862" r:id="rId12"/>
    <p:sldId id="1807" r:id="rId13"/>
    <p:sldId id="1808" r:id="rId14"/>
    <p:sldId id="1865" r:id="rId15"/>
    <p:sldId id="1855"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mbria Math" panose="02040503050406030204" pitchFamily="18" charset="0"/>
      <p:regular r:id="rId22"/>
    </p:embeddedFont>
    <p:embeddedFont>
      <p:font typeface="Exo 2 SemiBold" pitchFamily="2" charset="77"/>
      <p:regular r:id="rId23"/>
      <p:bold r:id="rId24"/>
      <p:italic r:id="rId25"/>
      <p:boldItalic r:id="rId26"/>
    </p:embeddedFont>
    <p:embeddedFont>
      <p:font typeface="Open Sans" panose="020B060603050402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071116-5396-8A40-964D-A2307C474208}">
          <p14:sldIdLst>
            <p14:sldId id="1803"/>
            <p14:sldId id="1876"/>
            <p14:sldId id="1877"/>
            <p14:sldId id="1854"/>
            <p14:sldId id="1856"/>
            <p14:sldId id="1858"/>
            <p14:sldId id="1864"/>
            <p14:sldId id="1857"/>
            <p14:sldId id="1863"/>
            <p14:sldId id="1861"/>
            <p14:sldId id="1862"/>
            <p14:sldId id="1807"/>
            <p14:sldId id="1808"/>
            <p14:sldId id="1865"/>
            <p14:sldId id="185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CD9"/>
    <a:srgbClr val="3D6C81"/>
    <a:srgbClr val="F89937"/>
    <a:srgbClr val="5EA3B5"/>
    <a:srgbClr val="A1A878"/>
    <a:srgbClr val="A12F83"/>
    <a:srgbClr val="12846D"/>
    <a:srgbClr val="00AD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86259"/>
  </p:normalViewPr>
  <p:slideViewPr>
    <p:cSldViewPr snapToGrid="0" snapToObjects="1">
      <p:cViewPr varScale="1">
        <p:scale>
          <a:sx n="110" d="100"/>
          <a:sy n="110" d="100"/>
        </p:scale>
        <p:origin x="179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2F1C89B6-0167-0549-A9D3-815C20C90D38}" type="datetimeFigureOut">
              <a:rPr lang="en-US" smtClean="0"/>
              <a:pPr/>
              <a:t>2/27/22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A2430F75-B5EC-044F-A636-30352D0A1350}" type="slidenum">
              <a:rPr lang="en-US" smtClean="0"/>
              <a:pPr/>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pPr/>
              <a:t>1</a:t>
            </a:fld>
            <a:endParaRPr lang="en-US" dirty="0"/>
          </a:p>
        </p:txBody>
      </p:sp>
    </p:spTree>
    <p:extLst>
      <p:ext uri="{BB962C8B-B14F-4D97-AF65-F5344CB8AC3E}">
        <p14:creationId xmlns:p14="http://schemas.microsoft.com/office/powerpoint/2010/main" val="31994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pPr/>
              <a:t>2</a:t>
            </a:fld>
            <a:endParaRPr lang="en-US" dirty="0"/>
          </a:p>
        </p:txBody>
      </p:sp>
    </p:spTree>
    <p:extLst>
      <p:ext uri="{BB962C8B-B14F-4D97-AF65-F5344CB8AC3E}">
        <p14:creationId xmlns:p14="http://schemas.microsoft.com/office/powerpoint/2010/main" val="21798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pPr/>
              <a:t>3</a:t>
            </a:fld>
            <a:endParaRPr lang="en-US" dirty="0"/>
          </a:p>
        </p:txBody>
      </p:sp>
    </p:spTree>
    <p:extLst>
      <p:ext uri="{BB962C8B-B14F-4D97-AF65-F5344CB8AC3E}">
        <p14:creationId xmlns:p14="http://schemas.microsoft.com/office/powerpoint/2010/main" val="1982567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Slide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405A7D0-A065-44E8-BD31-2D1AF2D5E0D2}"/>
              </a:ext>
            </a:extLst>
          </p:cNvPr>
          <p:cNvSpPr txBox="1"/>
          <p:nvPr userDrawn="1"/>
        </p:nvSpPr>
        <p:spPr>
          <a:xfrm>
            <a:off x="10193121" y="5382134"/>
            <a:ext cx="1998880" cy="1200329"/>
          </a:xfrm>
          <a:prstGeom prst="rect">
            <a:avLst/>
          </a:prstGeom>
          <a:noFill/>
        </p:spPr>
        <p:txBody>
          <a:bodyPr wrap="square" rtlCol="0">
            <a:spAutoFit/>
          </a:bodyPr>
          <a:lstStyle/>
          <a:p>
            <a:pPr algn="ctr"/>
            <a:r>
              <a:rPr lang="en-US" sz="800" b="0" i="0" u="none" strike="noStrike" kern="1200" dirty="0">
                <a:solidFill>
                  <a:schemeClr val="tx1"/>
                </a:solidFill>
                <a:effectLst/>
                <a:latin typeface="Open Sans" panose="020B0606030504020204" pitchFamily="34" charset="0"/>
                <a:ea typeface="+mn-ea"/>
                <a:cs typeface="+mn-cs"/>
              </a:rPr>
              <a:t>Sandia National Laboratories is a </a:t>
            </a:r>
            <a:r>
              <a:rPr lang="en-US" sz="800" b="0" i="0" u="none" strike="noStrike" kern="1200" dirty="0" err="1">
                <a:solidFill>
                  <a:schemeClr val="tx1"/>
                </a:solidFill>
                <a:effectLst/>
                <a:latin typeface="Open Sans" panose="020B0606030504020204" pitchFamily="34" charset="0"/>
                <a:ea typeface="+mn-ea"/>
                <a:cs typeface="+mn-cs"/>
              </a:rPr>
              <a:t>multimission</a:t>
            </a:r>
            <a:r>
              <a:rPr lang="en-US" sz="800" b="0" i="0" u="none" strike="noStrike" kern="1200" dirty="0">
                <a:solidFill>
                  <a:schemeClr val="tx1"/>
                </a:solidFill>
                <a:effectLst/>
                <a:latin typeface="Open Sans" panose="020B0606030504020204" pitchFamily="34" charset="0"/>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800" b="0" i="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userDrawn="1">
            <p:ph type="ctrTitle" hasCustomPrompt="1"/>
          </p:nvPr>
        </p:nvSpPr>
        <p:spPr>
          <a:xfrm>
            <a:off x="773147" y="1194099"/>
            <a:ext cx="6351553" cy="1727005"/>
          </a:xfrm>
        </p:spPr>
        <p:txBody>
          <a:bodyPr lIns="0" tIns="91440" rIns="0" bIns="9144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title</a:t>
            </a:r>
          </a:p>
        </p:txBody>
      </p:sp>
      <p:sp>
        <p:nvSpPr>
          <p:cNvPr id="28" name="Text Placeholder 24">
            <a:extLst>
              <a:ext uri="{FF2B5EF4-FFF2-40B4-BE49-F238E27FC236}">
                <a16:creationId xmlns:a16="http://schemas.microsoft.com/office/drawing/2014/main" id="{F50582B7-4485-2444-8D1C-E899F3EE07AB}"/>
              </a:ext>
            </a:extLst>
          </p:cNvPr>
          <p:cNvSpPr>
            <a:spLocks noGrp="1"/>
          </p:cNvSpPr>
          <p:nvPr userDrawn="1">
            <p:ph type="body" sz="quarter" idx="15" hasCustomPrompt="1"/>
          </p:nvPr>
        </p:nvSpPr>
        <p:spPr>
          <a:xfrm>
            <a:off x="10286421" y="6586868"/>
            <a:ext cx="1828800" cy="136525"/>
          </a:xfrm>
        </p:spPr>
        <p:txBody>
          <a:bodyPr lIns="0" tIns="0" rIns="0" bIns="0">
            <a:normAutofit/>
          </a:bodyPr>
          <a:lstStyle>
            <a:lvl1pPr marL="0" indent="0" algn="ctr">
              <a:buNone/>
              <a:defRPr sz="8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4" name="Subtitle 2">
            <a:extLst>
              <a:ext uri="{FF2B5EF4-FFF2-40B4-BE49-F238E27FC236}">
                <a16:creationId xmlns:a16="http://schemas.microsoft.com/office/drawing/2014/main" id="{E8D43900-98D7-A44C-A2C8-C8E5D501587A}"/>
              </a:ext>
            </a:extLst>
          </p:cNvPr>
          <p:cNvSpPr>
            <a:spLocks noGrp="1"/>
          </p:cNvSpPr>
          <p:nvPr>
            <p:ph type="subTitle" idx="1" hasCustomPrompt="1"/>
          </p:nvPr>
        </p:nvSpPr>
        <p:spPr>
          <a:xfrm>
            <a:off x="773147" y="4142965"/>
            <a:ext cx="6351553" cy="914399"/>
          </a:xfrm>
        </p:spPr>
        <p:txBody>
          <a:bodyPr lIns="0" tIns="0" rIns="0" bIns="0" anchor="b">
            <a:normAutofit/>
          </a:bodyPr>
          <a:lstStyle>
            <a:lvl1pPr marL="0" indent="0" algn="l">
              <a:buNone/>
              <a:defRPr sz="1800" b="0" i="0" cap="none" spc="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PRESENTER/AUTHOR NAMES</a:t>
            </a:r>
          </a:p>
        </p:txBody>
      </p:sp>
      <p:sp>
        <p:nvSpPr>
          <p:cNvPr id="32" name="Picture Placeholder 30">
            <a:extLst>
              <a:ext uri="{FF2B5EF4-FFF2-40B4-BE49-F238E27FC236}">
                <a16:creationId xmlns:a16="http://schemas.microsoft.com/office/drawing/2014/main" id="{F1AEF7CB-72B7-B743-A375-6E9BEACA8799}"/>
              </a:ext>
            </a:extLst>
          </p:cNvPr>
          <p:cNvSpPr>
            <a:spLocks noGrp="1"/>
          </p:cNvSpPr>
          <p:nvPr>
            <p:ph type="pic" sz="quarter" idx="17" hasCustomPrompt="1"/>
          </p:nvPr>
        </p:nvSpPr>
        <p:spPr>
          <a:xfrm>
            <a:off x="2732140" y="2921104"/>
            <a:ext cx="1302311" cy="914400"/>
          </a:xfr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4" name="Picture Placeholder 32">
            <a:extLst>
              <a:ext uri="{FF2B5EF4-FFF2-40B4-BE49-F238E27FC236}">
                <a16:creationId xmlns:a16="http://schemas.microsoft.com/office/drawing/2014/main" id="{34437CB5-4FD1-BD4C-9E3F-DE0347134F2E}"/>
              </a:ext>
            </a:extLst>
          </p:cNvPr>
          <p:cNvSpPr>
            <a:spLocks noGrp="1"/>
          </p:cNvSpPr>
          <p:nvPr>
            <p:ph type="pic" sz="quarter" idx="18" hasCustomPrompt="1"/>
          </p:nvPr>
        </p:nvSpPr>
        <p:spPr>
          <a:xfrm>
            <a:off x="791894" y="2921104"/>
            <a:ext cx="1828800" cy="914400"/>
          </a:xfrm>
        </p:spPr>
        <p:txBody>
          <a:bodyPr/>
          <a:lstStyle>
            <a:lvl1pPr marL="0" indent="0" algn="l">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6" name="Picture Placeholder 34">
            <a:extLst>
              <a:ext uri="{FF2B5EF4-FFF2-40B4-BE49-F238E27FC236}">
                <a16:creationId xmlns:a16="http://schemas.microsoft.com/office/drawing/2014/main" id="{7D39CEF2-EAFF-1F4F-8C1B-1AFC16A91F45}"/>
              </a:ext>
            </a:extLst>
          </p:cNvPr>
          <p:cNvSpPr>
            <a:spLocks noGrp="1"/>
          </p:cNvSpPr>
          <p:nvPr>
            <p:ph type="pic" sz="quarter" idx="19" hasCustomPrompt="1"/>
          </p:nvPr>
        </p:nvSpPr>
        <p:spPr>
          <a:xfrm>
            <a:off x="4145897" y="2921104"/>
            <a:ext cx="2167575" cy="914400"/>
          </a:xfrm>
        </p:spPr>
        <p:txBody>
          <a:bodyPr/>
          <a:lstStyle>
            <a:lvl1pPr>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7" name="Picture Placeholder 18">
            <a:extLst>
              <a:ext uri="{FF2B5EF4-FFF2-40B4-BE49-F238E27FC236}">
                <a16:creationId xmlns:a16="http://schemas.microsoft.com/office/drawing/2014/main" id="{55971632-141A-4A41-AE8A-7917773F35A5}"/>
              </a:ext>
            </a:extLst>
          </p:cNvPr>
          <p:cNvSpPr>
            <a:spLocks noGrp="1"/>
          </p:cNvSpPr>
          <p:nvPr>
            <p:ph type="pic" sz="quarter" idx="14" hasCustomPrompt="1"/>
          </p:nvPr>
        </p:nvSpPr>
        <p:spPr>
          <a:xfrm>
            <a:off x="7565571" y="1342125"/>
            <a:ext cx="2623459" cy="1461583"/>
          </a:xfrm>
        </p:spPr>
        <p:txBody>
          <a:bodyPr/>
          <a:lstStyle>
            <a:lvl1pPr algn="ctr">
              <a:buFontTx/>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8" name="Picture Placeholder 30">
            <a:extLst>
              <a:ext uri="{FF2B5EF4-FFF2-40B4-BE49-F238E27FC236}">
                <a16:creationId xmlns:a16="http://schemas.microsoft.com/office/drawing/2014/main" id="{3A1840DD-E6D4-FF44-BEE3-04222F6806E5}"/>
              </a:ext>
            </a:extLst>
          </p:cNvPr>
          <p:cNvSpPr>
            <a:spLocks noGrp="1"/>
          </p:cNvSpPr>
          <p:nvPr>
            <p:ph type="pic" sz="quarter" idx="20" hasCustomPrompt="1"/>
          </p:nvPr>
        </p:nvSpPr>
        <p:spPr>
          <a:xfrm>
            <a:off x="6424919" y="2921812"/>
            <a:ext cx="1135118" cy="914400"/>
          </a:xfr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17" name="Text Placeholder 4">
            <a:extLst>
              <a:ext uri="{FF2B5EF4-FFF2-40B4-BE49-F238E27FC236}">
                <a16:creationId xmlns:a16="http://schemas.microsoft.com/office/drawing/2014/main" id="{C02D1180-C050-974C-B328-F450BBE244DD}"/>
              </a:ext>
            </a:extLst>
          </p:cNvPr>
          <p:cNvSpPr>
            <a:spLocks noGrp="1"/>
          </p:cNvSpPr>
          <p:nvPr>
            <p:ph type="body" sz="quarter" idx="22" hasCustomPrompt="1"/>
          </p:nvPr>
        </p:nvSpPr>
        <p:spPr>
          <a:xfrm>
            <a:off x="773147" y="5382133"/>
            <a:ext cx="6351553" cy="1142491"/>
          </a:xfrm>
        </p:spPr>
        <p:txBody>
          <a:bodyPr lIns="0" tIns="0" rIns="0" bIns="0"/>
          <a:lstStyle>
            <a:lvl1pPr>
              <a:buFontTx/>
              <a:buNone/>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4" name="Picture 3">
            <a:extLst>
              <a:ext uri="{FF2B5EF4-FFF2-40B4-BE49-F238E27FC236}">
                <a16:creationId xmlns:a16="http://schemas.microsoft.com/office/drawing/2014/main" id="{C9BEC3E3-A630-AA4F-992A-001F1FFBCB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32928" y="206264"/>
            <a:ext cx="1899562" cy="827777"/>
          </a:xfrm>
          <a:prstGeom prst="rect">
            <a:avLst/>
          </a:prstGeom>
        </p:spPr>
      </p:pic>
      <p:pic>
        <p:nvPicPr>
          <p:cNvPr id="6" name="Picture 5">
            <a:extLst>
              <a:ext uri="{FF2B5EF4-FFF2-40B4-BE49-F238E27FC236}">
                <a16:creationId xmlns:a16="http://schemas.microsoft.com/office/drawing/2014/main" id="{3E4DA566-7623-2445-81B1-57244B033C0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30507" y="5068122"/>
            <a:ext cx="1740628" cy="253070"/>
          </a:xfrm>
          <a:prstGeom prst="rect">
            <a:avLst/>
          </a:prstGeom>
        </p:spPr>
      </p:pic>
    </p:spTree>
    <p:extLst>
      <p:ext uri="{BB962C8B-B14F-4D97-AF65-F5344CB8AC3E}">
        <p14:creationId xmlns:p14="http://schemas.microsoft.com/office/powerpoint/2010/main" val="22423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ection_Break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30694" y="5064546"/>
            <a:ext cx="7070704" cy="993354"/>
          </a:xfrm>
        </p:spPr>
        <p:txBody>
          <a:bodyPr lIns="0" rIns="0">
            <a:normAutofit/>
          </a:bodyPr>
          <a:lstStyle>
            <a:lvl1pPr marL="0" indent="0" algn="l">
              <a:buNone/>
              <a:defRPr sz="1800" b="0" i="0" cap="none" spc="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subtitle</a:t>
            </a:r>
          </a:p>
        </p:txBody>
      </p:sp>
      <p:sp>
        <p:nvSpPr>
          <p:cNvPr id="2" name="Title 1"/>
          <p:cNvSpPr>
            <a:spLocks noGrp="1"/>
          </p:cNvSpPr>
          <p:nvPr>
            <p:ph type="ctrTitle" hasCustomPrompt="1"/>
          </p:nvPr>
        </p:nvSpPr>
        <p:spPr>
          <a:xfrm>
            <a:off x="4130694" y="3112607"/>
            <a:ext cx="7070706" cy="1690255"/>
          </a:xfrm>
        </p:spPr>
        <p:txBody>
          <a:bodyPr lIns="0" rIns="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section title</a:t>
            </a:r>
          </a:p>
        </p:txBody>
      </p:sp>
      <p:sp>
        <p:nvSpPr>
          <p:cNvPr id="8" name="Date Placeholder 8">
            <a:extLst>
              <a:ext uri="{FF2B5EF4-FFF2-40B4-BE49-F238E27FC236}">
                <a16:creationId xmlns:a16="http://schemas.microsoft.com/office/drawing/2014/main" id="{3BEBB9B5-AA21-3743-AE6F-D669D968EB9E}"/>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2/27/22</a:t>
            </a:fld>
            <a:endParaRPr lang="en-US" dirty="0"/>
          </a:p>
        </p:txBody>
      </p:sp>
      <p:sp>
        <p:nvSpPr>
          <p:cNvPr id="9" name="Footer Placeholder 9">
            <a:extLst>
              <a:ext uri="{FF2B5EF4-FFF2-40B4-BE49-F238E27FC236}">
                <a16:creationId xmlns:a16="http://schemas.microsoft.com/office/drawing/2014/main" id="{4B41CB23-D8A4-634B-8696-A8C38E3AC15F}"/>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133603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Content - Click to add title</a:t>
            </a:r>
          </a:p>
        </p:txBody>
      </p:sp>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7">
            <a:extLst>
              <a:ext uri="{FF2B5EF4-FFF2-40B4-BE49-F238E27FC236}">
                <a16:creationId xmlns:a16="http://schemas.microsoft.com/office/drawing/2014/main" id="{14DA5D46-7DB6-A447-B104-EB1662B30941}"/>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9" name="Date Placeholder 8">
            <a:extLst>
              <a:ext uri="{FF2B5EF4-FFF2-40B4-BE49-F238E27FC236}">
                <a16:creationId xmlns:a16="http://schemas.microsoft.com/office/drawing/2014/main" id="{6531D3A3-757D-8B47-A2D3-3517AB7E4E74}"/>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2/27/22</a:t>
            </a:fld>
            <a:endParaRPr lang="en-US" dirty="0"/>
          </a:p>
        </p:txBody>
      </p:sp>
      <p:sp>
        <p:nvSpPr>
          <p:cNvPr id="10" name="Footer Placeholder 9">
            <a:extLst>
              <a:ext uri="{FF2B5EF4-FFF2-40B4-BE49-F238E27FC236}">
                <a16:creationId xmlns:a16="http://schemas.microsoft.com/office/drawing/2014/main" id="{C6376D8E-D4AE-934B-B500-E11F86158FE7}"/>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44099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_and_Double_Content_UU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and Double Content - Click to add title</a:t>
            </a:r>
          </a:p>
        </p:txBody>
      </p:sp>
      <p:sp>
        <p:nvSpPr>
          <p:cNvPr id="9" name="Content Placeholder 8"/>
          <p:cNvSpPr>
            <a:spLocks noGrp="1"/>
          </p:cNvSpPr>
          <p:nvPr>
            <p:ph sz="quarter" idx="14" hasCustomPrompt="1"/>
          </p:nvPr>
        </p:nvSpPr>
        <p:spPr>
          <a:xfrm>
            <a:off x="6158660" y="1409700"/>
            <a:ext cx="5029200" cy="4648200"/>
          </a:xfrm>
        </p:spPr>
        <p:txBody>
          <a:bodyPr lIns="45720"/>
          <a:lstStyle>
            <a:lvl1pPr>
              <a:defRPr b="0" i="0">
                <a:latin typeface="Open Sans" panose="020B0606030504020204" pitchFamily="34" charset="0"/>
                <a:ea typeface="Open Sans" panose="020B0606030504020204" pitchFamily="34" charset="0"/>
                <a:cs typeface="Open Sans" panose="020B0606030504020204" pitchFamily="34" charset="0"/>
              </a:defRPr>
            </a:lvl1pPr>
            <a:lvl2pPr>
              <a:defRPr b="0" i="0">
                <a:latin typeface="Open Sans" panose="020B0606030504020204" pitchFamily="34" charset="0"/>
                <a:ea typeface="Open Sans" panose="020B0606030504020204" pitchFamily="34" charset="0"/>
                <a:cs typeface="Open Sans" panose="020B0606030504020204" pitchFamily="34" charset="0"/>
              </a:defRPr>
            </a:lvl2pPr>
            <a:lvl3pPr>
              <a:defRPr b="0" i="0">
                <a:latin typeface="Open Sans" panose="020B0606030504020204" pitchFamily="34" charset="0"/>
                <a:ea typeface="Open Sans" panose="020B0606030504020204" pitchFamily="34" charset="0"/>
                <a:cs typeface="Open Sans" panose="020B0606030504020204" pitchFamily="34" charset="0"/>
              </a:defRPr>
            </a:lvl3pPr>
            <a:lvl4pPr>
              <a:defRPr b="0" i="0">
                <a:latin typeface="Open Sans" panose="020B0606030504020204" pitchFamily="34" charset="0"/>
                <a:ea typeface="Open Sans" panose="020B0606030504020204" pitchFamily="34" charset="0"/>
                <a:cs typeface="Open Sans" panose="020B0606030504020204" pitchFamily="34" charset="0"/>
              </a:defRPr>
            </a:lvl4pPr>
            <a:lvl5pP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a:extLst>
              <a:ext uri="{FF2B5EF4-FFF2-40B4-BE49-F238E27FC236}">
                <a16:creationId xmlns:a16="http://schemas.microsoft.com/office/drawing/2014/main" id="{AFE68596-C998-4449-AA72-201F663B1080}"/>
              </a:ext>
            </a:extLst>
          </p:cNvPr>
          <p:cNvSpPr>
            <a:spLocks noGrp="1"/>
          </p:cNvSpPr>
          <p:nvPr>
            <p:ph sz="quarter" idx="13" hasCustomPrompt="1"/>
          </p:nvPr>
        </p:nvSpPr>
        <p:spPr>
          <a:xfrm>
            <a:off x="720724" y="1409700"/>
            <a:ext cx="5029200" cy="4648200"/>
          </a:xfrm>
        </p:spPr>
        <p:txBody>
          <a:bodyPr/>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7">
            <a:extLst>
              <a:ext uri="{FF2B5EF4-FFF2-40B4-BE49-F238E27FC236}">
                <a16:creationId xmlns:a16="http://schemas.microsoft.com/office/drawing/2014/main" id="{88CC8865-9B06-F04A-B596-67CF2250F53A}"/>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14" name="Date Placeholder 8">
            <a:extLst>
              <a:ext uri="{FF2B5EF4-FFF2-40B4-BE49-F238E27FC236}">
                <a16:creationId xmlns:a16="http://schemas.microsoft.com/office/drawing/2014/main" id="{8984D5BE-3984-D642-8048-62E970BD9DC4}"/>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2/27/22</a:t>
            </a:fld>
            <a:endParaRPr lang="en-US" dirty="0"/>
          </a:p>
        </p:txBody>
      </p:sp>
      <p:sp>
        <p:nvSpPr>
          <p:cNvPr id="15" name="Footer Placeholder 9">
            <a:extLst>
              <a:ext uri="{FF2B5EF4-FFF2-40B4-BE49-F238E27FC236}">
                <a16:creationId xmlns:a16="http://schemas.microsoft.com/office/drawing/2014/main" id="{D37F498F-8C04-8E41-B8E2-2CF797996E17}"/>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411079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_Only_UU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atin typeface="+mj-lt"/>
              </a:defRPr>
            </a:lvl1pPr>
          </a:lstStyle>
          <a:p>
            <a:r>
              <a:rPr lang="en-US" dirty="0"/>
              <a:t>Title Only - Click to add title</a:t>
            </a:r>
          </a:p>
        </p:txBody>
      </p:sp>
      <p:sp>
        <p:nvSpPr>
          <p:cNvPr id="9" name="Slide Number Placeholder 7">
            <a:extLst>
              <a:ext uri="{FF2B5EF4-FFF2-40B4-BE49-F238E27FC236}">
                <a16:creationId xmlns:a16="http://schemas.microsoft.com/office/drawing/2014/main" id="{047140F4-9603-3740-AC59-61030724EC20}"/>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10" name="Date Placeholder 8">
            <a:extLst>
              <a:ext uri="{FF2B5EF4-FFF2-40B4-BE49-F238E27FC236}">
                <a16:creationId xmlns:a16="http://schemas.microsoft.com/office/drawing/2014/main" id="{32A26D86-2879-4B46-86CA-D69ABD3FE84D}"/>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2/27/22</a:t>
            </a:fld>
            <a:endParaRPr lang="en-US" dirty="0"/>
          </a:p>
        </p:txBody>
      </p:sp>
      <p:sp>
        <p:nvSpPr>
          <p:cNvPr id="11" name="Footer Placeholder 9">
            <a:extLst>
              <a:ext uri="{FF2B5EF4-FFF2-40B4-BE49-F238E27FC236}">
                <a16:creationId xmlns:a16="http://schemas.microsoft.com/office/drawing/2014/main" id="{5B861089-20B6-544A-BC46-4CA4C9A1BB22}"/>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05680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_UU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13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648" y="359772"/>
            <a:ext cx="10480752" cy="570225"/>
          </a:xfrm>
          <a:prstGeom prst="rect">
            <a:avLst/>
          </a:prstGeom>
        </p:spPr>
        <p:txBody>
          <a:bodyPr vert="horz" lIns="45720" tIns="45720" rIns="45720" bIns="45720" rtlCol="0" anchor="t">
            <a:normAutofit/>
          </a:bodyPr>
          <a:lstStyle/>
          <a:p>
            <a:r>
              <a:rPr lang="en-US" dirty="0"/>
              <a:t>Click to add title</a:t>
            </a:r>
          </a:p>
        </p:txBody>
      </p:sp>
      <p:sp>
        <p:nvSpPr>
          <p:cNvPr id="3" name="Text Placeholder 2"/>
          <p:cNvSpPr>
            <a:spLocks noGrp="1"/>
          </p:cNvSpPr>
          <p:nvPr>
            <p:ph type="body" idx="1"/>
          </p:nvPr>
        </p:nvSpPr>
        <p:spPr>
          <a:xfrm>
            <a:off x="720647" y="1429233"/>
            <a:ext cx="10480751" cy="4636287"/>
          </a:xfrm>
          <a:prstGeom prst="rect">
            <a:avLst/>
          </a:prstGeom>
        </p:spPr>
        <p:txBody>
          <a:bodyPr vert="horz" lIns="45720" tIns="45720" rIns="45720" bIns="45720" rtlCol="0">
            <a:normAutofit/>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D1E2D48-26E4-F540-8A4B-081EC834D04C}"/>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9" name="Date Placeholder 8">
            <a:extLst>
              <a:ext uri="{FF2B5EF4-FFF2-40B4-BE49-F238E27FC236}">
                <a16:creationId xmlns:a16="http://schemas.microsoft.com/office/drawing/2014/main" id="{F27CFCD6-42D6-CF46-A09D-23B16AA07F0A}"/>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2/27/22</a:t>
            </a:fld>
            <a:endParaRPr lang="en-US" dirty="0"/>
          </a:p>
        </p:txBody>
      </p:sp>
      <p:sp>
        <p:nvSpPr>
          <p:cNvPr id="10" name="Footer Placeholder 9">
            <a:extLst>
              <a:ext uri="{FF2B5EF4-FFF2-40B4-BE49-F238E27FC236}">
                <a16:creationId xmlns:a16="http://schemas.microsoft.com/office/drawing/2014/main" id="{AC1FC436-ACD0-714D-A860-1E9467D1FE58}"/>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3996895408"/>
      </p:ext>
    </p:extLst>
  </p:cSld>
  <p:clrMap bg1="lt1" tx1="dk1" bg2="lt2" tx2="dk2" accent1="accent1" accent2="accent2" accent3="accent3" accent4="accent4" accent5="accent5" accent6="accent6" hlink="hlink" folHlink="folHlink"/>
  <p:sldLayoutIdLst>
    <p:sldLayoutId id="2147483806" r:id="rId1"/>
    <p:sldLayoutId id="2147483701" r:id="rId2"/>
    <p:sldLayoutId id="2147483813" r:id="rId3"/>
    <p:sldLayoutId id="2147483697" r:id="rId4"/>
    <p:sldLayoutId id="2147483698" r:id="rId5"/>
    <p:sldLayoutId id="214748376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mj-lt"/>
          <a:ea typeface="Open Sans SemiBold" panose="020B0606030504020204" pitchFamily="34" charset="0"/>
          <a:cs typeface="Open Sans SemiBold" panose="020B0606030504020204" pitchFamily="34" charset="0"/>
        </a:defRPr>
      </a:lvl1pPr>
    </p:titleStyle>
    <p:bodyStyle>
      <a:lvl1pPr marL="0" indent="0" algn="l" defTabSz="914354" rtl="0" eaLnBrk="1" latinLnBrk="0" hangingPunct="0">
        <a:lnSpc>
          <a:spcPct val="100000"/>
        </a:lnSpc>
        <a:spcBef>
          <a:spcPts val="1200"/>
        </a:spcBef>
        <a:spcAft>
          <a:spcPts val="200"/>
        </a:spcAft>
        <a:buClr>
          <a:schemeClr val="accent1"/>
        </a:buClr>
        <a:buSzPct val="100000"/>
        <a:buFontTx/>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86909" indent="-285750" algn="l" defTabSz="914354" rtl="0" eaLnBrk="1" latinLnBrk="0" hangingPunct="0">
        <a:lnSpc>
          <a:spcPct val="100000"/>
        </a:lnSpc>
        <a:spcBef>
          <a:spcPts val="200"/>
        </a:spcBef>
        <a:spcAft>
          <a:spcPts val="400"/>
        </a:spcAft>
        <a:buClr>
          <a:schemeClr val="accent1"/>
        </a:buClr>
        <a:buFont typeface="Wingdings" pitchFamily="2" charset="2"/>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669780"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852651"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035522"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111.05512" TargetMode="External"/><Relationship Id="rId7" Type="http://schemas.openxmlformats.org/officeDocument/2006/relationships/hyperlink" Target="https://arxiv.org/abs/2107.0756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6" Type="http://schemas.openxmlformats.org/officeDocument/2006/relationships/hyperlink" Target="https://arxiv.org/abs/2010.08895" TargetMode="External"/><Relationship Id="rId5" Type="http://schemas.openxmlformats.org/officeDocument/2006/relationships/hyperlink" Target="https://arxiv.org/abs/2201.02217" TargetMode="External"/><Relationship Id="rId4" Type="http://schemas.openxmlformats.org/officeDocument/2006/relationships/hyperlink" Target="https://arxiv.org/abs/2003.0348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111.05512" TargetMode="External"/><Relationship Id="rId7" Type="http://schemas.openxmlformats.org/officeDocument/2006/relationships/hyperlink" Target="https://arxiv.org/abs/2107.0756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6" Type="http://schemas.openxmlformats.org/officeDocument/2006/relationships/hyperlink" Target="https://arxiv.org/abs/2010.08895" TargetMode="External"/><Relationship Id="rId5" Type="http://schemas.openxmlformats.org/officeDocument/2006/relationships/hyperlink" Target="https://arxiv.org/abs/2201.02217" TargetMode="External"/><Relationship Id="rId4" Type="http://schemas.openxmlformats.org/officeDocument/2006/relationships/hyperlink" Target="https://arxiv.org/abs/2003.0348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2256-021-00302-5?proof=t%29"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hyperlink" Target="https://www.nature.com/articles/s42256-021-00302-5?proof=t%29"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102.09618" TargetMode="External"/><Relationship Id="rId7" Type="http://schemas.openxmlformats.org/officeDocument/2006/relationships/hyperlink" Target="https://arxiv.org/abs/2111.05307" TargetMode="External"/><Relationship Id="rId2" Type="http://schemas.openxmlformats.org/officeDocument/2006/relationships/hyperlink" Target="https://ieeexplore.ieee.org/document/392253" TargetMode="External"/><Relationship Id="rId1" Type="http://schemas.openxmlformats.org/officeDocument/2006/relationships/slideLayout" Target="../slideLayouts/slideLayout3.xml"/><Relationship Id="rId6" Type="http://schemas.openxmlformats.org/officeDocument/2006/relationships/hyperlink" Target="https://arxiv.org/abs/2111.05512" TargetMode="External"/><Relationship Id="rId5" Type="http://schemas.openxmlformats.org/officeDocument/2006/relationships/hyperlink" Target="https://arxiv.org/abs/2102.10621" TargetMode="External"/><Relationship Id="rId4" Type="http://schemas.openxmlformats.org/officeDocument/2006/relationships/hyperlink" Target="https://arxiv.org/pdf/2109.11354.pdf"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onlinelibrary.wiley.com/doi/abs/10.1002/cnm.1640100303" TargetMode="External"/><Relationship Id="rId13" Type="http://schemas.openxmlformats.org/officeDocument/2006/relationships/hyperlink" Target="https://royalsocietypublishing.org/doi/full/10.1098/rsif.2021.0670" TargetMode="External"/><Relationship Id="rId3" Type="http://schemas.openxmlformats.org/officeDocument/2006/relationships/hyperlink" Target="https://www.nature.com/articles/s42256-021-00318-x" TargetMode="External"/><Relationship Id="rId7" Type="http://schemas.openxmlformats.org/officeDocument/2006/relationships/hyperlink" Target="https://www.brown.edu/research/projects/crunch/sites/brown.edu.research.projects.crunch/files/uploads/Nature-REviews_GK.pdf" TargetMode="External"/><Relationship Id="rId12" Type="http://schemas.openxmlformats.org/officeDocument/2006/relationships/hyperlink" Target="https://www.sciencedirect.com/science/article/pii/S0021999118307125"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sciencedirect.com/science/article/pii/S0167278919307651?via%3Dihub" TargetMode="External"/><Relationship Id="rId11" Type="http://schemas.openxmlformats.org/officeDocument/2006/relationships/hyperlink" Target="https://arxiv.org/abs/1711.10566" TargetMode="External"/><Relationship Id="rId5" Type="http://schemas.openxmlformats.org/officeDocument/2006/relationships/hyperlink" Target="https://www.sciencedirect.com/science/article/pii/S0021999119306783?via%3Dihub" TargetMode="External"/><Relationship Id="rId10" Type="http://schemas.openxmlformats.org/officeDocument/2006/relationships/hyperlink" Target="https://arxiv.org/abs/1711.10561" TargetMode="External"/><Relationship Id="rId4" Type="http://schemas.openxmlformats.org/officeDocument/2006/relationships/hyperlink" Target="https://www.annualreviews.org/doi/abs/10.1146/annurev-fluid-010719-060214" TargetMode="External"/><Relationship Id="rId9" Type="http://schemas.openxmlformats.org/officeDocument/2006/relationships/hyperlink" Target="https://ieeexplore.ieee.org/document/712178"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nature.com/articles/s42256-021-00318-x"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oyalsocietypublishing.org/doi/full/10.1098/rsif.2021.067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201.0103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arxiv.org/abs/2006.09535" TargetMode="External"/><Relationship Id="rId3" Type="http://schemas.openxmlformats.org/officeDocument/2006/relationships/hyperlink" Target="https://arxiv.org/abs/2201.01032" TargetMode="External"/><Relationship Id="rId7" Type="http://schemas.openxmlformats.org/officeDocument/2006/relationships/hyperlink" Target="https://arxiv.org/abs/2003.03485"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6" Type="http://schemas.openxmlformats.org/officeDocument/2006/relationships/hyperlink" Target="https://www.nature.com/articles/s42256-021-00302-5?proof=t%29" TargetMode="External"/><Relationship Id="rId5" Type="http://schemas.openxmlformats.org/officeDocument/2006/relationships/hyperlink" Target="https://arxiv.org/abs/1910.03193" TargetMode="External"/><Relationship Id="rId4" Type="http://schemas.openxmlformats.org/officeDocument/2006/relationships/hyperlink" Target="https://ieeexplore.ieee.org/document/392253" TargetMode="External"/><Relationship Id="rId9" Type="http://schemas.openxmlformats.org/officeDocument/2006/relationships/hyperlink" Target="https://arxiv.org/abs/2010.0889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0103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6" Type="http://schemas.openxmlformats.org/officeDocument/2006/relationships/hyperlink" Target="https://arxiv.org/abs/2005.03180" TargetMode="External"/><Relationship Id="rId5" Type="http://schemas.openxmlformats.org/officeDocument/2006/relationships/hyperlink" Target="https://arxiv.org/abs/2201.02217" TargetMode="External"/><Relationship Id="rId4" Type="http://schemas.openxmlformats.org/officeDocument/2006/relationships/hyperlink" Target="https://arxiv.org/abs/2009.1199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201.0103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5" Type="http://schemas.openxmlformats.org/officeDocument/2006/relationships/hyperlink" Target="https://arxiv.org/abs/2005.10224" TargetMode="External"/><Relationship Id="rId4" Type="http://schemas.openxmlformats.org/officeDocument/2006/relationships/hyperlink" Target="https://www.nature.com/articles/s41598-021-00773-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2201.0103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5" Type="http://schemas.openxmlformats.org/officeDocument/2006/relationships/hyperlink" Target="https://arxiv.org/abs/1909.05371" TargetMode="External"/><Relationship Id="rId4" Type="http://schemas.openxmlformats.org/officeDocument/2006/relationships/hyperlink" Target="https://jmlr.org/papers/v17/11-315.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201.01032" TargetMode="External"/><Relationship Id="rId2" Type="http://schemas.openxmlformats.org/officeDocument/2006/relationships/hyperlink" Target="https://www.nature.com/articles/s42256-021-00318-x" TargetMode="External"/><Relationship Id="rId1" Type="http://schemas.openxmlformats.org/officeDocument/2006/relationships/slideLayout" Target="../slideLayouts/slideLayout3.xml"/><Relationship Id="rId5" Type="http://schemas.openxmlformats.org/officeDocument/2006/relationships/hyperlink" Target="https://rss.onlinelibrary.wiley.com/doi/10.1111/j.2517-6161.1991.tb01844.x" TargetMode="External"/><Relationship Id="rId4" Type="http://schemas.openxmlformats.org/officeDocument/2006/relationships/hyperlink" Target="https://link.springer.com/article/10.1007/BF022937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F4D8B3A-FD4A-B145-BF47-2951FF38439F}"/>
              </a:ext>
            </a:extLst>
          </p:cNvPr>
          <p:cNvSpPr>
            <a:spLocks noGrp="1"/>
          </p:cNvSpPr>
          <p:nvPr>
            <p:ph type="ctrTitle"/>
          </p:nvPr>
        </p:nvSpPr>
        <p:spPr>
          <a:xfrm>
            <a:off x="506447" y="1240279"/>
            <a:ext cx="6910353" cy="1727005"/>
          </a:xfrm>
        </p:spPr>
        <p:txBody>
          <a:bodyPr>
            <a:normAutofit/>
          </a:bodyPr>
          <a:lstStyle/>
          <a:p>
            <a:r>
              <a:rPr lang="en-US" sz="4000" dirty="0"/>
              <a:t>Operator Learning and </a:t>
            </a:r>
            <a:br>
              <a:rPr lang="en-US" sz="4000" dirty="0"/>
            </a:br>
            <a:r>
              <a:rPr lang="en-US" sz="4000" dirty="0"/>
              <a:t>Deep Operator </a:t>
            </a:r>
            <a:r>
              <a:rPr lang="en-US" sz="4000" dirty="0" err="1"/>
              <a:t>Networs</a:t>
            </a:r>
            <a:endParaRPr lang="en-US" sz="3200" dirty="0"/>
          </a:p>
        </p:txBody>
      </p:sp>
      <p:sp>
        <p:nvSpPr>
          <p:cNvPr id="23" name="Text Placeholder 22">
            <a:extLst>
              <a:ext uri="{FF2B5EF4-FFF2-40B4-BE49-F238E27FC236}">
                <a16:creationId xmlns:a16="http://schemas.microsoft.com/office/drawing/2014/main" id="{ACCD0F44-4EA8-8C44-9450-19DE5A3992E6}"/>
              </a:ext>
            </a:extLst>
          </p:cNvPr>
          <p:cNvSpPr>
            <a:spLocks noGrp="1"/>
          </p:cNvSpPr>
          <p:nvPr>
            <p:ph type="body" sz="quarter" idx="15"/>
          </p:nvPr>
        </p:nvSpPr>
        <p:spPr/>
        <p:txBody>
          <a:bodyPr/>
          <a:lstStyle/>
          <a:p>
            <a:endParaRPr lang="en-US"/>
          </a:p>
        </p:txBody>
      </p:sp>
      <p:sp>
        <p:nvSpPr>
          <p:cNvPr id="21" name="Subtitle 20">
            <a:extLst>
              <a:ext uri="{FF2B5EF4-FFF2-40B4-BE49-F238E27FC236}">
                <a16:creationId xmlns:a16="http://schemas.microsoft.com/office/drawing/2014/main" id="{05146071-E038-D245-BA97-211FAFC0578B}"/>
              </a:ext>
            </a:extLst>
          </p:cNvPr>
          <p:cNvSpPr>
            <a:spLocks noGrp="1"/>
          </p:cNvSpPr>
          <p:nvPr>
            <p:ph type="subTitle" idx="1"/>
          </p:nvPr>
        </p:nvSpPr>
        <p:spPr>
          <a:xfrm>
            <a:off x="773147" y="3643754"/>
            <a:ext cx="5418931" cy="914399"/>
          </a:xfrm>
        </p:spPr>
        <p:txBody>
          <a:bodyPr>
            <a:normAutofit/>
          </a:bodyPr>
          <a:lstStyle/>
          <a:p>
            <a:r>
              <a:rPr lang="en-US" sz="2400" dirty="0"/>
              <a:t>Simone Venturi, Tiernan Casey</a:t>
            </a:r>
          </a:p>
          <a:p>
            <a:endParaRPr lang="en-US" dirty="0"/>
          </a:p>
        </p:txBody>
      </p:sp>
      <p:sp>
        <p:nvSpPr>
          <p:cNvPr id="28" name="Text Placeholder 27">
            <a:extLst>
              <a:ext uri="{FF2B5EF4-FFF2-40B4-BE49-F238E27FC236}">
                <a16:creationId xmlns:a16="http://schemas.microsoft.com/office/drawing/2014/main" id="{D3DE3501-3CD2-0F44-87FB-60856AFB3D0B}"/>
              </a:ext>
            </a:extLst>
          </p:cNvPr>
          <p:cNvSpPr>
            <a:spLocks noGrp="1"/>
          </p:cNvSpPr>
          <p:nvPr>
            <p:ph type="body" sz="quarter" idx="22"/>
          </p:nvPr>
        </p:nvSpPr>
        <p:spPr>
          <a:xfrm>
            <a:off x="773147" y="4242187"/>
            <a:ext cx="6351553" cy="1142491"/>
          </a:xfrm>
        </p:spPr>
        <p:txBody>
          <a:bodyPr/>
          <a:lstStyle/>
          <a:p>
            <a:r>
              <a:rPr lang="en-US" sz="1800" dirty="0"/>
              <a:t>Extreme-Scale Data Science &amp; Analytics (8739)</a:t>
            </a:r>
          </a:p>
          <a:p>
            <a:endParaRPr lang="en-US" dirty="0"/>
          </a:p>
        </p:txBody>
      </p:sp>
      <p:sp>
        <p:nvSpPr>
          <p:cNvPr id="2" name="TextBox 1">
            <a:extLst>
              <a:ext uri="{FF2B5EF4-FFF2-40B4-BE49-F238E27FC236}">
                <a16:creationId xmlns:a16="http://schemas.microsoft.com/office/drawing/2014/main" id="{A0DD466D-408B-B743-9AC6-745C357C796E}"/>
              </a:ext>
            </a:extLst>
          </p:cNvPr>
          <p:cNvSpPr txBox="1"/>
          <p:nvPr/>
        </p:nvSpPr>
        <p:spPr>
          <a:xfrm>
            <a:off x="506447" y="5659945"/>
            <a:ext cx="6649962" cy="646331"/>
          </a:xfrm>
          <a:prstGeom prst="rect">
            <a:avLst/>
          </a:prstGeom>
          <a:noFill/>
        </p:spPr>
        <p:txBody>
          <a:bodyPr wrap="none" rtlCol="0">
            <a:spAutoFit/>
          </a:bodyPr>
          <a:lstStyle/>
          <a:p>
            <a:r>
              <a:rPr lang="en-US" b="1" dirty="0"/>
              <a:t>Part of the Code Documentation for</a:t>
            </a:r>
            <a:br>
              <a:rPr lang="en-US" b="1" dirty="0"/>
            </a:br>
            <a:r>
              <a:rPr lang="en-US" b="1" dirty="0"/>
              <a:t>Neural Networks for Reduced Order Modeling (</a:t>
            </a:r>
            <a:r>
              <a:rPr lang="en-US" b="1" dirty="0" err="1"/>
              <a:t>ROMNet</a:t>
            </a:r>
            <a:r>
              <a:rPr lang="en-US" b="1" dirty="0"/>
              <a:t>)</a:t>
            </a:r>
          </a:p>
        </p:txBody>
      </p:sp>
    </p:spTree>
    <p:extLst>
      <p:ext uri="{BB962C8B-B14F-4D97-AF65-F5344CB8AC3E}">
        <p14:creationId xmlns:p14="http://schemas.microsoft.com/office/powerpoint/2010/main" val="24349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Critiques to Fourier Neural Operator – Part I</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10</a:t>
            </a:fld>
            <a:endParaRPr lang="en-US" dirty="0"/>
          </a:p>
        </p:txBody>
      </p:sp>
      <p:sp>
        <p:nvSpPr>
          <p:cNvPr id="8" name="TextBox 7">
            <a:hlinkClick r:id="rId2"/>
            <a:extLst>
              <a:ext uri="{FF2B5EF4-FFF2-40B4-BE49-F238E27FC236}">
                <a16:creationId xmlns:a16="http://schemas.microsoft.com/office/drawing/2014/main" id="{BCEEDB09-5CE0-944B-9043-285AFF62BBB1}"/>
              </a:ext>
            </a:extLst>
          </p:cNvPr>
          <p:cNvSpPr txBox="1"/>
          <p:nvPr/>
        </p:nvSpPr>
        <p:spPr>
          <a:xfrm>
            <a:off x="559396" y="5658877"/>
            <a:ext cx="11021863" cy="1169551"/>
          </a:xfrm>
          <a:prstGeom prst="rect">
            <a:avLst/>
          </a:prstGeom>
          <a:noFill/>
        </p:spPr>
        <p:txBody>
          <a:bodyPr wrap="none" rtlCol="0">
            <a:spAutoFit/>
          </a:bodyPr>
          <a:lstStyle/>
          <a:p>
            <a:r>
              <a:rPr lang="en-US" sz="1400" dirty="0"/>
              <a:t>[1] </a:t>
            </a:r>
            <a:r>
              <a:rPr lang="en-US" sz="1400" dirty="0">
                <a:hlinkClick r:id="rId3"/>
              </a:rPr>
              <a:t>L. Lu et al - A comprehensive and fair comparison of two neural operators (with practical extensions) based on FAIR data - 2021</a:t>
            </a:r>
            <a:endParaRPr lang="en-US" sz="1400" dirty="0"/>
          </a:p>
          <a:p>
            <a:r>
              <a:rPr lang="en-US" sz="1400" dirty="0"/>
              <a:t>[2] </a:t>
            </a:r>
            <a:r>
              <a:rPr lang="en-US" sz="1400" dirty="0">
                <a:hlinkClick r:id="rId4"/>
              </a:rPr>
              <a:t>Z. Li et al - Neural Operator: Graph Kernel Network for Partial Differential Equations – 2020</a:t>
            </a:r>
            <a:endParaRPr lang="en-US" sz="1400" dirty="0"/>
          </a:p>
          <a:p>
            <a:r>
              <a:rPr lang="en-US" sz="1400" dirty="0">
                <a:solidFill>
                  <a:srgbClr val="000000"/>
                </a:solidFill>
              </a:rPr>
              <a:t>[3] </a:t>
            </a:r>
            <a:r>
              <a:rPr lang="en-US" sz="1400" dirty="0">
                <a:solidFill>
                  <a:srgbClr val="000000"/>
                </a:solidFill>
                <a:hlinkClick r:id="rId5"/>
              </a:rPr>
              <a:t>H. You et al - </a:t>
            </a:r>
            <a:r>
              <a:rPr lang="en-US" sz="1400" dirty="0">
                <a:hlinkClick r:id="rId5"/>
              </a:rPr>
              <a:t>Nonlocal Kernel Network (NKN): a Stable and Resolution-Independent Deep Neural Network - 2022</a:t>
            </a:r>
            <a:endParaRPr lang="en-US" sz="1400" dirty="0"/>
          </a:p>
          <a:p>
            <a:r>
              <a:rPr lang="en-US" sz="1400" dirty="0"/>
              <a:t>[4] </a:t>
            </a:r>
            <a:r>
              <a:rPr lang="en-US" sz="1400" dirty="0">
                <a:hlinkClick r:id="rId6"/>
              </a:rPr>
              <a:t>Z. Li et al - Fourier Neural Operator for Parametric Partial Differential Equations – 2020</a:t>
            </a:r>
            <a:endParaRPr lang="en-US" sz="1400" dirty="0"/>
          </a:p>
          <a:p>
            <a:r>
              <a:rPr lang="en-US" sz="1400" dirty="0"/>
              <a:t>[5] </a:t>
            </a:r>
            <a:r>
              <a:rPr lang="en-US" sz="1400" dirty="0">
                <a:hlinkClick r:id="rId7"/>
              </a:rPr>
              <a:t>N. </a:t>
            </a:r>
            <a:r>
              <a:rPr lang="en-US" sz="1400" dirty="0" err="1">
                <a:hlinkClick r:id="rId7"/>
              </a:rPr>
              <a:t>Kovachi</a:t>
            </a:r>
            <a:r>
              <a:rPr lang="en-US" sz="1400" dirty="0">
                <a:hlinkClick r:id="rId7"/>
              </a:rPr>
              <a:t> et al - On universal approximation and error bounds for Fourier neural operators - 2021</a:t>
            </a:r>
            <a:endParaRPr lang="en-US" sz="1400" dirty="0"/>
          </a:p>
        </p:txBody>
      </p:sp>
      <p:sp>
        <p:nvSpPr>
          <p:cNvPr id="9" name="TextBox 8">
            <a:extLst>
              <a:ext uri="{FF2B5EF4-FFF2-40B4-BE49-F238E27FC236}">
                <a16:creationId xmlns:a16="http://schemas.microsoft.com/office/drawing/2014/main" id="{13A4701B-6613-E94B-8905-635BD98246BE}"/>
              </a:ext>
            </a:extLst>
          </p:cNvPr>
          <p:cNvSpPr txBox="1"/>
          <p:nvPr/>
        </p:nvSpPr>
        <p:spPr>
          <a:xfrm>
            <a:off x="559396" y="1093044"/>
            <a:ext cx="10794403" cy="4524315"/>
          </a:xfrm>
          <a:prstGeom prst="rect">
            <a:avLst/>
          </a:prstGeom>
          <a:noFill/>
        </p:spPr>
        <p:txBody>
          <a:bodyPr wrap="square">
            <a:spAutoFit/>
          </a:bodyPr>
          <a:lstStyle/>
          <a:p>
            <a:r>
              <a:rPr lang="en-US" sz="1600" dirty="0"/>
              <a:t>“Another parallel effort on operator regression started in 2020 with a paper on a graph kernel</a:t>
            </a:r>
          </a:p>
          <a:p>
            <a:r>
              <a:rPr lang="en-US" sz="1600" dirty="0"/>
              <a:t>network (GKN) for PDEs [2]. The authors represented the infinite-dimensional mapping by composing nonlinear activation functions and a class of integral operators with the kernel integration computed by message passing on graph networks. </a:t>
            </a:r>
            <a:br>
              <a:rPr lang="en-US" sz="1600" dirty="0"/>
            </a:br>
            <a:r>
              <a:rPr lang="en-US" sz="1600" dirty="0"/>
              <a:t>Unfortunately, GKN was of limited use as it was shown to be unstable with the increase of the number of hidden layers [3]. </a:t>
            </a:r>
            <a:br>
              <a:rPr lang="en-US" sz="1600" dirty="0"/>
            </a:br>
            <a:r>
              <a:rPr lang="en-US" sz="1600" dirty="0"/>
              <a:t>A different architecture was then proposed by the same group in [4], where they formulated the operator regression by parameterizing the integral kernel directly in Fourier space.</a:t>
            </a:r>
          </a:p>
          <a:p>
            <a:r>
              <a:rPr lang="en-US" sz="1600" dirty="0"/>
              <a:t>…</a:t>
            </a:r>
          </a:p>
          <a:p>
            <a:r>
              <a:rPr lang="en-US" sz="1600" dirty="0"/>
              <a:t>According to an independent work by [5], FNO in its continuous form can be viewed as a </a:t>
            </a:r>
            <a:r>
              <a:rPr lang="en-US" sz="1600" dirty="0" err="1"/>
              <a:t>DeepONet</a:t>
            </a:r>
            <a:r>
              <a:rPr lang="en-US" sz="1600" dirty="0"/>
              <a:t> with a specific architecture of the branch and a trunk represented by a trigonometric basis.</a:t>
            </a:r>
          </a:p>
          <a:p>
            <a:r>
              <a:rPr lang="en-US" sz="1600" dirty="0"/>
              <a:t>(… In other words, FNO can be thought of as a special form of branch network in </a:t>
            </a:r>
            <a:r>
              <a:rPr lang="en-US" sz="1600" dirty="0" err="1"/>
              <a:t>DeepONet</a:t>
            </a:r>
            <a:r>
              <a:rPr lang="en-US" sz="1600" dirty="0"/>
              <a:t>. …)</a:t>
            </a:r>
          </a:p>
          <a:p>
            <a:r>
              <a:rPr lang="en-US" sz="1600" dirty="0"/>
              <a:t>(… FNO in its continuous form can be thought of as a subcase of </a:t>
            </a:r>
            <a:r>
              <a:rPr lang="en-US" sz="1600" dirty="0" err="1"/>
              <a:t>DeepONet</a:t>
            </a:r>
            <a:r>
              <a:rPr lang="en-US" sz="1600" dirty="0"/>
              <a:t> with a specially-designed branch network and a discrete trigonometric basis to replace the trunk net. …)</a:t>
            </a:r>
          </a:p>
          <a:p>
            <a:r>
              <a:rPr lang="en-US" sz="1600" dirty="0"/>
              <a:t>…</a:t>
            </a:r>
          </a:p>
          <a:p>
            <a:r>
              <a:rPr lang="en-US" sz="1600" dirty="0"/>
              <a:t>On this point, it is worth noted that </a:t>
            </a:r>
            <a:r>
              <a:rPr lang="en-US" sz="1600" dirty="0" err="1"/>
              <a:t>DeepONet</a:t>
            </a:r>
            <a:r>
              <a:rPr lang="en-US" sz="1600" dirty="0"/>
              <a:t> was based from the onset on the theorem of Chen &amp; Chen, whereas the formulation of FNO was not theoretically justified originally, and the recent theoretical work covers only invariant kernels.” [1]</a:t>
            </a:r>
          </a:p>
        </p:txBody>
      </p:sp>
    </p:spTree>
    <p:extLst>
      <p:ext uri="{BB962C8B-B14F-4D97-AF65-F5344CB8AC3E}">
        <p14:creationId xmlns:p14="http://schemas.microsoft.com/office/powerpoint/2010/main" val="267642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Critiques to Fourier Neural Operator – Part II</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11</a:t>
            </a:fld>
            <a:endParaRPr lang="en-US" dirty="0"/>
          </a:p>
        </p:txBody>
      </p:sp>
      <p:sp>
        <p:nvSpPr>
          <p:cNvPr id="8" name="TextBox 7">
            <a:hlinkClick r:id="rId2"/>
            <a:extLst>
              <a:ext uri="{FF2B5EF4-FFF2-40B4-BE49-F238E27FC236}">
                <a16:creationId xmlns:a16="http://schemas.microsoft.com/office/drawing/2014/main" id="{BCEEDB09-5CE0-944B-9043-285AFF62BBB1}"/>
              </a:ext>
            </a:extLst>
          </p:cNvPr>
          <p:cNvSpPr txBox="1"/>
          <p:nvPr/>
        </p:nvSpPr>
        <p:spPr>
          <a:xfrm>
            <a:off x="559396" y="5328677"/>
            <a:ext cx="11021863" cy="1169551"/>
          </a:xfrm>
          <a:prstGeom prst="rect">
            <a:avLst/>
          </a:prstGeom>
          <a:noFill/>
        </p:spPr>
        <p:txBody>
          <a:bodyPr wrap="none" rtlCol="0">
            <a:spAutoFit/>
          </a:bodyPr>
          <a:lstStyle/>
          <a:p>
            <a:r>
              <a:rPr lang="en-US" sz="1400" dirty="0"/>
              <a:t>[1] </a:t>
            </a:r>
            <a:r>
              <a:rPr lang="en-US" sz="1400" dirty="0">
                <a:hlinkClick r:id="rId3"/>
              </a:rPr>
              <a:t>L. Lu et al - A comprehensive and fair comparison of two neural operators (with practical extensions) based on FAIR data - 2021</a:t>
            </a:r>
            <a:endParaRPr lang="en-US" sz="1400" dirty="0"/>
          </a:p>
          <a:p>
            <a:r>
              <a:rPr lang="en-US" sz="1400" dirty="0"/>
              <a:t>[2] </a:t>
            </a:r>
            <a:r>
              <a:rPr lang="en-US" sz="1400" dirty="0">
                <a:hlinkClick r:id="rId4"/>
              </a:rPr>
              <a:t>Z. Li et al - Neural Operator: Graph Kernel Network for Partial Differential Equations – 2020</a:t>
            </a:r>
            <a:endParaRPr lang="en-US" sz="1400" dirty="0"/>
          </a:p>
          <a:p>
            <a:r>
              <a:rPr lang="en-US" sz="1400" dirty="0">
                <a:solidFill>
                  <a:srgbClr val="000000"/>
                </a:solidFill>
              </a:rPr>
              <a:t>[3] </a:t>
            </a:r>
            <a:r>
              <a:rPr lang="en-US" sz="1400" dirty="0">
                <a:solidFill>
                  <a:srgbClr val="000000"/>
                </a:solidFill>
                <a:hlinkClick r:id="rId5"/>
              </a:rPr>
              <a:t>H. You et al - </a:t>
            </a:r>
            <a:r>
              <a:rPr lang="en-US" sz="1400" dirty="0">
                <a:hlinkClick r:id="rId5"/>
              </a:rPr>
              <a:t>Nonlocal Kernel Network (NKN): a Stable and Resolution-Independent Deep Neural Network - 2022</a:t>
            </a:r>
            <a:endParaRPr lang="en-US" sz="1400" dirty="0"/>
          </a:p>
          <a:p>
            <a:r>
              <a:rPr lang="en-US" sz="1400" dirty="0"/>
              <a:t>[4] </a:t>
            </a:r>
            <a:r>
              <a:rPr lang="en-US" sz="1400" dirty="0">
                <a:hlinkClick r:id="rId6"/>
              </a:rPr>
              <a:t>Z. Li et al - Fourier Neural Operator for Parametric Partial Differential Equations – 2020</a:t>
            </a:r>
            <a:endParaRPr lang="en-US" sz="1400" dirty="0"/>
          </a:p>
          <a:p>
            <a:r>
              <a:rPr lang="en-US" sz="1400" dirty="0"/>
              <a:t>[5] </a:t>
            </a:r>
            <a:r>
              <a:rPr lang="en-US" sz="1400" dirty="0">
                <a:hlinkClick r:id="rId7"/>
              </a:rPr>
              <a:t>N. </a:t>
            </a:r>
            <a:r>
              <a:rPr lang="en-US" sz="1400" dirty="0" err="1">
                <a:hlinkClick r:id="rId7"/>
              </a:rPr>
              <a:t>Kovachi</a:t>
            </a:r>
            <a:r>
              <a:rPr lang="en-US" sz="1400" dirty="0">
                <a:hlinkClick r:id="rId7"/>
              </a:rPr>
              <a:t> et al - On universal approximation and error bounds for Fourier neural operators - 2021</a:t>
            </a:r>
            <a:endParaRPr lang="en-US" sz="1400" dirty="0"/>
          </a:p>
        </p:txBody>
      </p:sp>
      <p:sp>
        <p:nvSpPr>
          <p:cNvPr id="9" name="TextBox 8">
            <a:extLst>
              <a:ext uri="{FF2B5EF4-FFF2-40B4-BE49-F238E27FC236}">
                <a16:creationId xmlns:a16="http://schemas.microsoft.com/office/drawing/2014/main" id="{13A4701B-6613-E94B-8905-635BD98246BE}"/>
              </a:ext>
            </a:extLst>
          </p:cNvPr>
          <p:cNvSpPr txBox="1"/>
          <p:nvPr/>
        </p:nvSpPr>
        <p:spPr>
          <a:xfrm>
            <a:off x="559396" y="1093044"/>
            <a:ext cx="10794403" cy="3539430"/>
          </a:xfrm>
          <a:prstGeom prst="rect">
            <a:avLst/>
          </a:prstGeom>
          <a:noFill/>
        </p:spPr>
        <p:txBody>
          <a:bodyPr wrap="square">
            <a:spAutoFit/>
          </a:bodyPr>
          <a:lstStyle/>
          <a:p>
            <a:r>
              <a:rPr lang="en-US" sz="1600" dirty="0"/>
              <a:t>“Several examples are demonstrated in Fig. 6, where we find that FNO is extremely sensitive to noise, i.e., it cannot handle 0.1% Gaussian noise of the input.</a:t>
            </a:r>
          </a:p>
          <a:p>
            <a:r>
              <a:rPr lang="en-US" sz="1600" dirty="0"/>
              <a:t>...</a:t>
            </a:r>
          </a:p>
          <a:p>
            <a:r>
              <a:rPr lang="en-US" sz="1600" dirty="0"/>
              <a:t>However, one major difference we found is the robustness to noise. In the examples of simulating the advection equation and instability waves, FNO was shown to be extremely sensitive to noise and totally failing to predict the solution even only when 0.1% Gaussian noise was imposed on the testing data.</a:t>
            </a:r>
          </a:p>
          <a:p>
            <a:r>
              <a:rPr lang="en-US" sz="1600" dirty="0"/>
              <a:t>…</a:t>
            </a:r>
          </a:p>
          <a:p>
            <a:r>
              <a:rPr lang="en-US" sz="1600" dirty="0"/>
              <a:t>This extreme sensitivity of FNO to noise implies that it may learn an unstable operator, which may not be able to generalize well even within the distribution of inputs.</a:t>
            </a:r>
          </a:p>
          <a:p>
            <a:r>
              <a:rPr lang="en-US" sz="1600" dirty="0"/>
              <a:t>…</a:t>
            </a:r>
          </a:p>
          <a:p>
            <a:r>
              <a:rPr lang="en-US" sz="1600" dirty="0"/>
              <a:t>The main difference between </a:t>
            </a:r>
            <a:r>
              <a:rPr lang="en-US" sz="1600" dirty="0" err="1"/>
              <a:t>DeepONet</a:t>
            </a:r>
            <a:r>
              <a:rPr lang="en-US" sz="1600" dirty="0"/>
              <a:t> and FNO is that </a:t>
            </a:r>
            <a:r>
              <a:rPr lang="en-US" sz="1600" dirty="0" err="1"/>
              <a:t>DeepONet</a:t>
            </a:r>
            <a:r>
              <a:rPr lang="en-US" sz="1600" dirty="0"/>
              <a:t> does not discretize</a:t>
            </a:r>
          </a:p>
          <a:p>
            <a:r>
              <a:rPr lang="en-US" sz="1600" dirty="0"/>
              <a:t>the output, but FNO does. Moreover, </a:t>
            </a:r>
            <a:r>
              <a:rPr lang="en-US" sz="1600" dirty="0" err="1"/>
              <a:t>DeepONet</a:t>
            </a:r>
            <a:r>
              <a:rPr lang="en-US" sz="1600" dirty="0"/>
              <a:t> can employ any type of neural network architectures</a:t>
            </a:r>
          </a:p>
          <a:p>
            <a:r>
              <a:rPr lang="en-US" sz="1600" dirty="0"/>
              <a:t>in the branch net whereas FNO has a fixed architecture, and hence </a:t>
            </a:r>
            <a:r>
              <a:rPr lang="en-US" sz="1600" dirty="0" err="1"/>
              <a:t>DeepONet</a:t>
            </a:r>
            <a:r>
              <a:rPr lang="en-US" sz="1600" dirty="0"/>
              <a:t> is more flexible than FNO in terms of problem settings and datasets (see comparison details in Table 1).” [1]</a:t>
            </a:r>
          </a:p>
        </p:txBody>
      </p:sp>
    </p:spTree>
    <p:extLst>
      <p:ext uri="{BB962C8B-B14F-4D97-AF65-F5344CB8AC3E}">
        <p14:creationId xmlns:p14="http://schemas.microsoft.com/office/powerpoint/2010/main" val="26539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Deep Operator Networks (</a:t>
            </a:r>
            <a:r>
              <a:rPr lang="en-US" b="1" dirty="0" err="1">
                <a:ea typeface="Open Sans" panose="020B0606030504020204" pitchFamily="34" charset="0"/>
                <a:cs typeface="Open Sans" panose="020B0606030504020204" pitchFamily="34" charset="0"/>
              </a:rPr>
              <a:t>DeepONets</a:t>
            </a:r>
            <a:r>
              <a:rPr lang="en-US" b="1" dirty="0">
                <a:ea typeface="Open Sans" panose="020B0606030504020204" pitchFamily="34" charset="0"/>
                <a:cs typeface="Open Sans" panose="020B0606030504020204" pitchFamily="34" charset="0"/>
              </a:rPr>
              <a:t>)</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12</a:t>
            </a:fld>
            <a:endParaRPr lang="en-US" dirty="0"/>
          </a:p>
        </p:txBody>
      </p:sp>
      <p:pic>
        <p:nvPicPr>
          <p:cNvPr id="8" name="Picture 7">
            <a:extLst>
              <a:ext uri="{FF2B5EF4-FFF2-40B4-BE49-F238E27FC236}">
                <a16:creationId xmlns:a16="http://schemas.microsoft.com/office/drawing/2014/main" id="{D31A636F-45CF-634B-982B-CE4893D5E5C6}"/>
              </a:ext>
            </a:extLst>
          </p:cNvPr>
          <p:cNvPicPr>
            <a:picLocks noChangeAspect="1"/>
          </p:cNvPicPr>
          <p:nvPr/>
        </p:nvPicPr>
        <p:blipFill>
          <a:blip r:embed="rId2"/>
          <a:stretch>
            <a:fillRect/>
          </a:stretch>
        </p:blipFill>
        <p:spPr>
          <a:xfrm>
            <a:off x="2103503" y="1095222"/>
            <a:ext cx="7984993" cy="4667556"/>
          </a:xfrm>
          <a:prstGeom prst="rect">
            <a:avLst/>
          </a:prstGeom>
        </p:spPr>
      </p:pic>
      <p:sp>
        <p:nvSpPr>
          <p:cNvPr id="6" name="TextBox 5">
            <a:extLst>
              <a:ext uri="{FF2B5EF4-FFF2-40B4-BE49-F238E27FC236}">
                <a16:creationId xmlns:a16="http://schemas.microsoft.com/office/drawing/2014/main" id="{CA445B3F-7611-C742-891E-7F0B1CC35050}"/>
              </a:ext>
            </a:extLst>
          </p:cNvPr>
          <p:cNvSpPr txBox="1"/>
          <p:nvPr/>
        </p:nvSpPr>
        <p:spPr>
          <a:xfrm>
            <a:off x="559397" y="6016903"/>
            <a:ext cx="11810403" cy="307777"/>
          </a:xfrm>
          <a:prstGeom prst="rect">
            <a:avLst/>
          </a:prstGeom>
          <a:noFill/>
        </p:spPr>
        <p:txBody>
          <a:bodyPr wrap="square">
            <a:spAutoFit/>
          </a:bodyPr>
          <a:lstStyle/>
          <a:p>
            <a:r>
              <a:rPr lang="en-US" sz="1400" dirty="0">
                <a:solidFill>
                  <a:srgbClr val="000000"/>
                </a:solidFill>
              </a:rPr>
              <a:t>[1] </a:t>
            </a:r>
            <a:r>
              <a:rPr lang="en-US" sz="1400" dirty="0">
                <a:solidFill>
                  <a:srgbClr val="000000"/>
                </a:solidFill>
                <a:hlinkClick r:id="rId3"/>
              </a:rPr>
              <a:t>L. Lu et al - </a:t>
            </a:r>
            <a:r>
              <a:rPr lang="en-US" sz="1400" dirty="0">
                <a:hlinkClick r:id="rId3"/>
              </a:rPr>
              <a:t>Learning nonlinear operators via DeepONet based on the universal approximation theorem of operators - 2021</a:t>
            </a:r>
            <a:endParaRPr lang="en-US" sz="1400" dirty="0">
              <a:solidFill>
                <a:srgbClr val="000000"/>
              </a:solidFill>
            </a:endParaRPr>
          </a:p>
        </p:txBody>
      </p:sp>
    </p:spTree>
    <p:extLst>
      <p:ext uri="{BB962C8B-B14F-4D97-AF65-F5344CB8AC3E}">
        <p14:creationId xmlns:p14="http://schemas.microsoft.com/office/powerpoint/2010/main" val="4105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Deep Operator Networks (</a:t>
            </a:r>
            <a:r>
              <a:rPr lang="en-US" b="1" dirty="0" err="1">
                <a:ea typeface="Open Sans" panose="020B0606030504020204" pitchFamily="34" charset="0"/>
                <a:cs typeface="Open Sans" panose="020B0606030504020204" pitchFamily="34" charset="0"/>
              </a:rPr>
              <a:t>DeepONets</a:t>
            </a:r>
            <a:r>
              <a:rPr lang="en-US" b="1" dirty="0">
                <a:ea typeface="Open Sans" panose="020B0606030504020204" pitchFamily="34" charset="0"/>
                <a:cs typeface="Open Sans" panose="020B0606030504020204" pitchFamily="34" charset="0"/>
              </a:rPr>
              <a:t>)</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13</a:t>
            </a:fld>
            <a:endParaRPr lang="en-US" dirty="0"/>
          </a:p>
        </p:txBody>
      </p:sp>
      <p:pic>
        <p:nvPicPr>
          <p:cNvPr id="5" name="Picture 4">
            <a:extLst>
              <a:ext uri="{FF2B5EF4-FFF2-40B4-BE49-F238E27FC236}">
                <a16:creationId xmlns:a16="http://schemas.microsoft.com/office/drawing/2014/main" id="{1F84DADA-E051-9B4A-9C97-D88491EE195E}"/>
              </a:ext>
            </a:extLst>
          </p:cNvPr>
          <p:cNvPicPr>
            <a:picLocks noChangeAspect="1"/>
          </p:cNvPicPr>
          <p:nvPr/>
        </p:nvPicPr>
        <p:blipFill>
          <a:blip r:embed="rId2"/>
          <a:stretch>
            <a:fillRect/>
          </a:stretch>
        </p:blipFill>
        <p:spPr>
          <a:xfrm>
            <a:off x="7333645" y="2555380"/>
            <a:ext cx="4739148" cy="3554361"/>
          </a:xfrm>
          <a:prstGeom prst="rect">
            <a:avLst/>
          </a:prstGeom>
        </p:spPr>
      </p:pic>
      <p:pic>
        <p:nvPicPr>
          <p:cNvPr id="6" name="Picture 5">
            <a:extLst>
              <a:ext uri="{FF2B5EF4-FFF2-40B4-BE49-F238E27FC236}">
                <a16:creationId xmlns:a16="http://schemas.microsoft.com/office/drawing/2014/main" id="{B8FFC2F8-D75F-C24D-9F28-B99278860DC5}"/>
              </a:ext>
            </a:extLst>
          </p:cNvPr>
          <p:cNvPicPr>
            <a:picLocks noChangeAspect="1"/>
          </p:cNvPicPr>
          <p:nvPr/>
        </p:nvPicPr>
        <p:blipFill rotWithShape="1">
          <a:blip r:embed="rId3"/>
          <a:srcRect b="1830"/>
          <a:stretch/>
        </p:blipFill>
        <p:spPr>
          <a:xfrm>
            <a:off x="255494" y="2049875"/>
            <a:ext cx="5351300" cy="417730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CCBBC8-5AC8-1A4F-A46F-B27D74D73CEF}"/>
                  </a:ext>
                </a:extLst>
              </p:cNvPr>
              <p:cNvSpPr txBox="1"/>
              <p:nvPr/>
            </p:nvSpPr>
            <p:spPr>
              <a:xfrm>
                <a:off x="557939" y="1093271"/>
                <a:ext cx="11076121" cy="646331"/>
              </a:xfrm>
              <a:prstGeom prst="rect">
                <a:avLst/>
              </a:prstGeom>
              <a:noFill/>
            </p:spPr>
            <p:txBody>
              <a:bodyPr wrap="square" rtlCol="0">
                <a:spAutoFit/>
              </a:bodyPr>
              <a:lstStyle/>
              <a:p>
                <a:r>
                  <a:rPr lang="en-US" dirty="0"/>
                  <a:t>Let </a:t>
                </a:r>
                <a14:m>
                  <m:oMath xmlns:m="http://schemas.openxmlformats.org/officeDocument/2006/math">
                    <m:r>
                      <a:rPr lang="en-US" i="1" dirty="0" smtClean="0">
                        <a:latin typeface="Cambria Math" panose="02040503050406030204" pitchFamily="18" charset="0"/>
                      </a:rPr>
                      <m:t>𝐺</m:t>
                    </m:r>
                  </m:oMath>
                </a14:m>
                <a:r>
                  <a:rPr lang="en-US" dirty="0"/>
                  <a:t> be an operator taking an input function u,  with </a:t>
                </a:r>
                <a14:m>
                  <m:oMath xmlns:m="http://schemas.openxmlformats.org/officeDocument/2006/math">
                    <m:r>
                      <a:rPr lang="en-US" i="1" dirty="0" smtClean="0">
                        <a:latin typeface="Cambria Math" panose="02040503050406030204" pitchFamily="18" charset="0"/>
                      </a:rPr>
                      <m:t>𝐺</m:t>
                    </m:r>
                    <m:r>
                      <a:rPr lang="en-US" i="1" dirty="0">
                        <a:latin typeface="Cambria Math" panose="02040503050406030204" pitchFamily="18" charset="0"/>
                      </a:rPr>
                      <m:t>(</m:t>
                    </m:r>
                    <m:r>
                      <a:rPr lang="en-US" i="1" dirty="0">
                        <a:latin typeface="Cambria Math" panose="02040503050406030204" pitchFamily="18" charset="0"/>
                      </a:rPr>
                      <m:t>𝑢</m:t>
                    </m:r>
                    <m:r>
                      <a:rPr lang="en-US" i="1" dirty="0">
                        <a:latin typeface="Cambria Math" panose="02040503050406030204" pitchFamily="18" charset="0"/>
                      </a:rPr>
                      <m:t>)</m:t>
                    </m:r>
                  </m:oMath>
                </a14:m>
                <a:r>
                  <a:rPr lang="en-US" dirty="0"/>
                  <a:t> being the corresponding output function. </a:t>
                </a:r>
                <a:br>
                  <a:rPr lang="en-US" dirty="0"/>
                </a:br>
                <a:r>
                  <a:rPr lang="en-US" dirty="0"/>
                  <a:t>For any point </a:t>
                </a:r>
                <a14:m>
                  <m:oMath xmlns:m="http://schemas.openxmlformats.org/officeDocument/2006/math">
                    <m:r>
                      <a:rPr lang="en-US" i="1" dirty="0" smtClean="0">
                        <a:latin typeface="Cambria Math" panose="02040503050406030204" pitchFamily="18" charset="0"/>
                      </a:rPr>
                      <m:t>𝑦</m:t>
                    </m:r>
                  </m:oMath>
                </a14:m>
                <a:r>
                  <a:rPr lang="en-US" dirty="0"/>
                  <a:t> in the domain of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m:t>
                    </m:r>
                  </m:oMath>
                </a14:m>
                <a:r>
                  <a:rPr lang="en-US" dirty="0"/>
                  <a:t>, the output </a:t>
                </a:r>
                <a14:m>
                  <m:oMath xmlns:m="http://schemas.openxmlformats.org/officeDocument/2006/math">
                    <m:r>
                      <a:rPr lang="en-US" i="1" dirty="0" smtClean="0">
                        <a:latin typeface="Cambria Math" panose="02040503050406030204" pitchFamily="18" charset="0"/>
                      </a:rPr>
                      <m:t>𝐺</m:t>
                    </m:r>
                    <m:d>
                      <m:dPr>
                        <m:ctrlPr>
                          <a:rPr lang="en-US" i="1" dirty="0" smtClean="0">
                            <a:latin typeface="Cambria Math" panose="02040503050406030204" pitchFamily="18" charset="0"/>
                          </a:rPr>
                        </m:ctrlPr>
                      </m:dPr>
                      <m:e>
                        <m:r>
                          <a:rPr lang="en-US" i="1" dirty="0">
                            <a:latin typeface="Cambria Math" panose="02040503050406030204" pitchFamily="18" charset="0"/>
                          </a:rPr>
                          <m:t>𝑢</m:t>
                        </m:r>
                      </m:e>
                    </m:d>
                    <m:d>
                      <m:dPr>
                        <m:ctrlPr>
                          <a:rPr lang="en-US" i="1" dirty="0">
                            <a:latin typeface="Cambria Math" panose="02040503050406030204" pitchFamily="18" charset="0"/>
                          </a:rPr>
                        </m:ctrlPr>
                      </m:dPr>
                      <m:e>
                        <m:r>
                          <a:rPr lang="en-US" i="1" dirty="0">
                            <a:latin typeface="Cambria Math" panose="02040503050406030204" pitchFamily="18" charset="0"/>
                          </a:rPr>
                          <m:t>𝑦</m:t>
                        </m:r>
                      </m:e>
                    </m:d>
                  </m:oMath>
                </a14:m>
                <a:r>
                  <a:rPr lang="en-US" dirty="0"/>
                  <a:t> is a real number.</a:t>
                </a:r>
              </a:p>
            </p:txBody>
          </p:sp>
        </mc:Choice>
        <mc:Fallback xmlns="">
          <p:sp>
            <p:nvSpPr>
              <p:cNvPr id="7" name="TextBox 6">
                <a:extLst>
                  <a:ext uri="{FF2B5EF4-FFF2-40B4-BE49-F238E27FC236}">
                    <a16:creationId xmlns:a16="http://schemas.microsoft.com/office/drawing/2014/main" id="{E3CCBBC8-5AC8-1A4F-A46F-B27D74D73CEF}"/>
                  </a:ext>
                </a:extLst>
              </p:cNvPr>
              <p:cNvSpPr txBox="1">
                <a:spLocks noRot="1" noChangeAspect="1" noMove="1" noResize="1" noEditPoints="1" noAdjustHandles="1" noChangeArrowheads="1" noChangeShapeType="1" noTextEdit="1"/>
              </p:cNvSpPr>
              <p:nvPr/>
            </p:nvSpPr>
            <p:spPr>
              <a:xfrm>
                <a:off x="557939" y="1093271"/>
                <a:ext cx="11076121" cy="646331"/>
              </a:xfrm>
              <a:prstGeom prst="rect">
                <a:avLst/>
              </a:prstGeom>
              <a:blipFill>
                <a:blip r:embed="rId4"/>
                <a:stretch>
                  <a:fillRect l="-573" t="-1923" b="-15385"/>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29834031-3C03-C746-AEB5-1CDEC6E596CE}"/>
              </a:ext>
            </a:extLst>
          </p:cNvPr>
          <p:cNvSpPr/>
          <p:nvPr/>
        </p:nvSpPr>
        <p:spPr>
          <a:xfrm>
            <a:off x="5877412" y="3845864"/>
            <a:ext cx="951091" cy="486696"/>
          </a:xfrm>
          <a:prstGeom prst="rightArrow">
            <a:avLst>
              <a:gd name="adj1" fmla="val 50000"/>
              <a:gd name="adj2" fmla="val 83333"/>
            </a:avLst>
          </a:prstGeom>
          <a:solidFill>
            <a:srgbClr val="B0A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C1BF34-A2B3-0C47-8F94-3DAD86E0C7BD}"/>
              </a:ext>
            </a:extLst>
          </p:cNvPr>
          <p:cNvSpPr txBox="1"/>
          <p:nvPr/>
        </p:nvSpPr>
        <p:spPr>
          <a:xfrm>
            <a:off x="559397" y="6397903"/>
            <a:ext cx="11810403" cy="307777"/>
          </a:xfrm>
          <a:prstGeom prst="rect">
            <a:avLst/>
          </a:prstGeom>
          <a:noFill/>
        </p:spPr>
        <p:txBody>
          <a:bodyPr wrap="square">
            <a:spAutoFit/>
          </a:bodyPr>
          <a:lstStyle/>
          <a:p>
            <a:r>
              <a:rPr lang="en-US" sz="1400" dirty="0">
                <a:solidFill>
                  <a:srgbClr val="000000"/>
                </a:solidFill>
              </a:rPr>
              <a:t>[1] </a:t>
            </a:r>
            <a:r>
              <a:rPr lang="en-US" sz="1400" dirty="0">
                <a:solidFill>
                  <a:srgbClr val="000000"/>
                </a:solidFill>
                <a:hlinkClick r:id="rId5"/>
              </a:rPr>
              <a:t>L. Lu et al - </a:t>
            </a:r>
            <a:r>
              <a:rPr lang="en-US" sz="1400" dirty="0">
                <a:hlinkClick r:id="rId5"/>
              </a:rPr>
              <a:t>Learning nonlinear operators via DeepONet based on the universal approximation theorem of operators - 2021</a:t>
            </a:r>
            <a:endParaRPr lang="en-US" sz="1400" dirty="0">
              <a:solidFill>
                <a:srgbClr val="000000"/>
              </a:solidFill>
            </a:endParaRPr>
          </a:p>
        </p:txBody>
      </p:sp>
    </p:spTree>
    <p:extLst>
      <p:ext uri="{BB962C8B-B14F-4D97-AF65-F5344CB8AC3E}">
        <p14:creationId xmlns:p14="http://schemas.microsoft.com/office/powerpoint/2010/main" val="38319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Deep Operator Networks (</a:t>
            </a:r>
            <a:r>
              <a:rPr lang="en-US" b="1" dirty="0" err="1">
                <a:ea typeface="Open Sans" panose="020B0606030504020204" pitchFamily="34" charset="0"/>
                <a:cs typeface="Open Sans" panose="020B0606030504020204" pitchFamily="34" charset="0"/>
              </a:rPr>
              <a:t>DeepONets</a:t>
            </a:r>
            <a:r>
              <a:rPr lang="en-US" b="1" dirty="0">
                <a:ea typeface="Open Sans" panose="020B0606030504020204" pitchFamily="34" charset="0"/>
                <a:cs typeface="Open Sans" panose="020B0606030504020204" pitchFamily="34" charset="0"/>
              </a:rPr>
              <a:t>)</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14</a:t>
            </a:fld>
            <a:endParaRPr lang="en-US" dirty="0"/>
          </a:p>
        </p:txBody>
      </p:sp>
      <p:sp>
        <p:nvSpPr>
          <p:cNvPr id="7" name="TextBox 6">
            <a:extLst>
              <a:ext uri="{FF2B5EF4-FFF2-40B4-BE49-F238E27FC236}">
                <a16:creationId xmlns:a16="http://schemas.microsoft.com/office/drawing/2014/main" id="{E3CCBBC8-5AC8-1A4F-A46F-B27D74D73CEF}"/>
              </a:ext>
            </a:extLst>
          </p:cNvPr>
          <p:cNvSpPr txBox="1"/>
          <p:nvPr/>
        </p:nvSpPr>
        <p:spPr>
          <a:xfrm>
            <a:off x="557939" y="1093271"/>
            <a:ext cx="11076121" cy="4031873"/>
          </a:xfrm>
          <a:prstGeom prst="rect">
            <a:avLst/>
          </a:prstGeom>
          <a:noFill/>
        </p:spPr>
        <p:txBody>
          <a:bodyPr wrap="square" rtlCol="0">
            <a:spAutoFit/>
          </a:bodyPr>
          <a:lstStyle/>
          <a:p>
            <a:r>
              <a:rPr lang="en-US" sz="1600" u="sng" dirty="0"/>
              <a:t>Universal Approximation Theorems for Operators (“Theory of </a:t>
            </a:r>
            <a:r>
              <a:rPr lang="en-US" sz="1600" u="sng" dirty="0" err="1"/>
              <a:t>DeepONets</a:t>
            </a:r>
            <a:r>
              <a:rPr lang="en-US" sz="1600" u="sng" dirty="0"/>
              <a:t>” [5]):</a:t>
            </a:r>
          </a:p>
          <a:p>
            <a:r>
              <a:rPr lang="en-US" sz="1600" dirty="0"/>
              <a:t>”Are statements that establish the density of a class of NNs within a space of mappings. Thus, UATs imply that NNs represent a wide variety of mappings when given appropriate weights and biases” [3]</a:t>
            </a:r>
          </a:p>
          <a:p>
            <a:endParaRPr lang="en-US" sz="1600" dirty="0"/>
          </a:p>
          <a:p>
            <a:pPr marL="800100" lvl="1" indent="-342900">
              <a:buFont typeface="+mj-lt"/>
              <a:buAutoNum type="arabicPeriod"/>
            </a:pPr>
            <a:r>
              <a:rPr lang="en-US" sz="1600" dirty="0"/>
              <a:t>[1]</a:t>
            </a:r>
          </a:p>
          <a:p>
            <a:pPr marL="800100" lvl="1" indent="-342900">
              <a:buFont typeface="+mj-lt"/>
              <a:buAutoNum type="arabicPeriod"/>
            </a:pPr>
            <a:r>
              <a:rPr lang="en-US" sz="1600" dirty="0"/>
              <a:t>[2]</a:t>
            </a:r>
          </a:p>
          <a:p>
            <a:pPr marL="800100" lvl="1" indent="-342900">
              <a:buFont typeface="+mj-lt"/>
              <a:buAutoNum type="arabicPeriod"/>
            </a:pPr>
            <a:r>
              <a:rPr lang="en-US" sz="1600" dirty="0"/>
              <a:t>[3]</a:t>
            </a:r>
          </a:p>
          <a:p>
            <a:pPr marL="800100" lvl="1" indent="-342900">
              <a:buFont typeface="+mj-lt"/>
              <a:buAutoNum type="arabicPeriod"/>
            </a:pPr>
            <a:endParaRPr lang="en-US" sz="1600" dirty="0"/>
          </a:p>
          <a:p>
            <a:r>
              <a:rPr lang="en-US" sz="1600" dirty="0"/>
              <a:t>“Both </a:t>
            </a:r>
            <a:r>
              <a:rPr lang="en-US" sz="1600" dirty="0" err="1"/>
              <a:t>DeepONet</a:t>
            </a:r>
            <a:r>
              <a:rPr lang="en-US" sz="1600" dirty="0"/>
              <a:t> and FNO suffer from the curse of dimensionality if one uses </a:t>
            </a:r>
            <a:r>
              <a:rPr lang="en-US" sz="1600" dirty="0" err="1"/>
              <a:t>ReLU</a:t>
            </a:r>
            <a:r>
              <a:rPr lang="en-US" sz="1600" dirty="0"/>
              <a:t> or tanh</a:t>
            </a:r>
          </a:p>
          <a:p>
            <a:r>
              <a:rPr lang="en-US" sz="1600" dirty="0"/>
              <a:t>networks for Lipschitz continuous operators, due to the approximation capacity of these networks for</a:t>
            </a:r>
          </a:p>
          <a:p>
            <a:r>
              <a:rPr lang="en-US" sz="1600" dirty="0"/>
              <a:t>high dimensional. However, rates of convergence for the </a:t>
            </a:r>
            <a:r>
              <a:rPr lang="en-US" sz="1600" dirty="0" err="1"/>
              <a:t>DeepONet</a:t>
            </a:r>
            <a:r>
              <a:rPr lang="en-US" sz="1600" dirty="0"/>
              <a:t> are obtained for some solution operators from PDE [2,4]” [5]</a:t>
            </a:r>
          </a:p>
          <a:p>
            <a:endParaRPr lang="en-US" sz="1600" dirty="0"/>
          </a:p>
          <a:p>
            <a:r>
              <a:rPr lang="en-US" sz="1600" dirty="0"/>
              <a:t>“In addition, complementary error analyses [2, 4] provide upper bounds for the approximation error in terms of</a:t>
            </a:r>
          </a:p>
          <a:p>
            <a:r>
              <a:rPr lang="en-US" sz="1600" dirty="0"/>
              <a:t>network size, operator type, and data regularity, while practical performance demonstrates the low generalization and optimization errors associated with this architecture.” [6]</a:t>
            </a:r>
          </a:p>
        </p:txBody>
      </p:sp>
      <p:sp>
        <p:nvSpPr>
          <p:cNvPr id="8" name="TextBox 7">
            <a:extLst>
              <a:ext uri="{FF2B5EF4-FFF2-40B4-BE49-F238E27FC236}">
                <a16:creationId xmlns:a16="http://schemas.microsoft.com/office/drawing/2014/main" id="{B9C1BF34-A2B3-0C47-8F94-3DAD86E0C7BD}"/>
              </a:ext>
            </a:extLst>
          </p:cNvPr>
          <p:cNvSpPr txBox="1"/>
          <p:nvPr/>
        </p:nvSpPr>
        <p:spPr>
          <a:xfrm>
            <a:off x="559397" y="5267603"/>
            <a:ext cx="11810403" cy="1384995"/>
          </a:xfrm>
          <a:prstGeom prst="rect">
            <a:avLst/>
          </a:prstGeom>
          <a:noFill/>
        </p:spPr>
        <p:txBody>
          <a:bodyPr wrap="square">
            <a:spAutoFit/>
          </a:bodyPr>
          <a:lstStyle/>
          <a:p>
            <a:r>
              <a:rPr lang="en-US" sz="1400" dirty="0">
                <a:solidFill>
                  <a:srgbClr val="000000"/>
                </a:solidFill>
              </a:rPr>
              <a:t>[1] </a:t>
            </a:r>
            <a:r>
              <a:rPr lang="en-US" sz="1400" dirty="0">
                <a:solidFill>
                  <a:srgbClr val="000000"/>
                </a:solidFill>
                <a:hlinkClick r:id="rId2"/>
              </a:rPr>
              <a:t>T. Chen and H. Chen - </a:t>
            </a:r>
            <a:r>
              <a:rPr lang="en-US" sz="1400" dirty="0">
                <a:hlinkClick r:id="rId2"/>
              </a:rPr>
              <a:t>Universal Approximation to Nonlinear Operators by Neural Networks … - 1995</a:t>
            </a:r>
            <a:endParaRPr lang="en-US" sz="1400" dirty="0"/>
          </a:p>
          <a:p>
            <a:r>
              <a:rPr lang="en-US" sz="1400" dirty="0">
                <a:solidFill>
                  <a:srgbClr val="000000"/>
                </a:solidFill>
              </a:rPr>
              <a:t>[2] </a:t>
            </a:r>
            <a:r>
              <a:rPr lang="en-US" sz="1400" dirty="0">
                <a:solidFill>
                  <a:srgbClr val="000000"/>
                </a:solidFill>
                <a:hlinkClick r:id="rId3"/>
              </a:rPr>
              <a:t>S. </a:t>
            </a:r>
            <a:r>
              <a:rPr lang="en-US" sz="1400" dirty="0" err="1">
                <a:solidFill>
                  <a:srgbClr val="000000"/>
                </a:solidFill>
                <a:hlinkClick r:id="rId3"/>
              </a:rPr>
              <a:t>Lanthaler</a:t>
            </a:r>
            <a:r>
              <a:rPr lang="en-US" sz="1400" dirty="0">
                <a:solidFill>
                  <a:srgbClr val="000000"/>
                </a:solidFill>
                <a:hlinkClick r:id="rId3"/>
              </a:rPr>
              <a:t> et al. - Error estimates for </a:t>
            </a:r>
            <a:r>
              <a:rPr lang="en-US" sz="1400" dirty="0" err="1">
                <a:solidFill>
                  <a:srgbClr val="000000"/>
                </a:solidFill>
                <a:hlinkClick r:id="rId3"/>
              </a:rPr>
              <a:t>DeepONets</a:t>
            </a:r>
            <a:r>
              <a:rPr lang="en-US" sz="1400" dirty="0">
                <a:solidFill>
                  <a:srgbClr val="000000"/>
                </a:solidFill>
                <a:hlinkClick r:id="rId3"/>
              </a:rPr>
              <a:t>- A deep learning framework in infinite dimensions - 2021</a:t>
            </a:r>
            <a:endParaRPr lang="en-US" sz="1400" dirty="0">
              <a:solidFill>
                <a:srgbClr val="000000"/>
              </a:solidFill>
            </a:endParaRPr>
          </a:p>
          <a:p>
            <a:r>
              <a:rPr lang="en-US" sz="1400" dirty="0">
                <a:solidFill>
                  <a:srgbClr val="000000"/>
                </a:solidFill>
              </a:rPr>
              <a:t>[3] </a:t>
            </a:r>
            <a:r>
              <a:rPr lang="en-US" sz="1400" dirty="0">
                <a:solidFill>
                  <a:srgbClr val="000000"/>
                </a:solidFill>
                <a:hlinkClick r:id="rId4"/>
              </a:rPr>
              <a:t>A. Yu et al - Arbitrary-depth universal approximation theorems for operator neural networks – 2021</a:t>
            </a:r>
            <a:endParaRPr lang="en-US" sz="1400" dirty="0">
              <a:solidFill>
                <a:srgbClr val="000000"/>
              </a:solidFill>
            </a:endParaRPr>
          </a:p>
          <a:p>
            <a:r>
              <a:rPr lang="en-US" sz="1400" dirty="0">
                <a:solidFill>
                  <a:srgbClr val="000000"/>
                </a:solidFill>
              </a:rPr>
              <a:t>[4] </a:t>
            </a:r>
            <a:r>
              <a:rPr lang="en-US" sz="1400" dirty="0">
                <a:solidFill>
                  <a:srgbClr val="000000"/>
                </a:solidFill>
                <a:hlinkClick r:id="rId5"/>
              </a:rPr>
              <a:t>B. Deng et al - Convergence rate of </a:t>
            </a:r>
            <a:r>
              <a:rPr lang="en-US" sz="1400" dirty="0" err="1">
                <a:solidFill>
                  <a:srgbClr val="000000"/>
                </a:solidFill>
                <a:hlinkClick r:id="rId5"/>
              </a:rPr>
              <a:t>DeepONets</a:t>
            </a:r>
            <a:r>
              <a:rPr lang="en-US" sz="1400" dirty="0">
                <a:solidFill>
                  <a:srgbClr val="000000"/>
                </a:solidFill>
                <a:hlinkClick r:id="rId5"/>
              </a:rPr>
              <a:t> for learning operators arising from advection-diffusion equations - 2021</a:t>
            </a:r>
            <a:endParaRPr lang="en-US" sz="1400" dirty="0">
              <a:solidFill>
                <a:srgbClr val="000000"/>
              </a:solidFill>
            </a:endParaRPr>
          </a:p>
          <a:p>
            <a:r>
              <a:rPr lang="en-US" sz="1400" dirty="0"/>
              <a:t>[5] </a:t>
            </a:r>
            <a:r>
              <a:rPr lang="en-US" sz="1400" dirty="0">
                <a:hlinkClick r:id="rId6"/>
              </a:rPr>
              <a:t>L. Lu et al - A comprehensive and fair comparison of two neural operators (with practical extensions) based on FAIR data – 2021</a:t>
            </a:r>
            <a:endParaRPr lang="en-US" sz="1400" dirty="0"/>
          </a:p>
          <a:p>
            <a:r>
              <a:rPr lang="en-US" sz="1400" dirty="0"/>
              <a:t>[6] </a:t>
            </a:r>
            <a:r>
              <a:rPr lang="en-US" sz="1400" dirty="0">
                <a:hlinkClick r:id="rId7"/>
              </a:rPr>
              <a:t>B. </a:t>
            </a:r>
            <a:r>
              <a:rPr lang="en-US" sz="1400" dirty="0" err="1">
                <a:hlinkClick r:id="rId7"/>
              </a:rPr>
              <a:t>Meuris</a:t>
            </a:r>
            <a:r>
              <a:rPr lang="en-US" sz="1400" dirty="0">
                <a:hlinkClick r:id="rId7"/>
              </a:rPr>
              <a:t> et al - Machine-learning custom-made basis functions for partial differential equations - 2021</a:t>
            </a:r>
            <a:endParaRPr lang="en-US" sz="1400" dirty="0"/>
          </a:p>
        </p:txBody>
      </p:sp>
    </p:spTree>
    <p:extLst>
      <p:ext uri="{BB962C8B-B14F-4D97-AF65-F5344CB8AC3E}">
        <p14:creationId xmlns:p14="http://schemas.microsoft.com/office/powerpoint/2010/main" val="198369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Deep Operator Networks (</a:t>
            </a:r>
            <a:r>
              <a:rPr lang="en-US" b="1" dirty="0" err="1">
                <a:ea typeface="Open Sans" panose="020B0606030504020204" pitchFamily="34" charset="0"/>
                <a:cs typeface="Open Sans" panose="020B0606030504020204" pitchFamily="34" charset="0"/>
              </a:rPr>
              <a:t>DeepONets</a:t>
            </a:r>
            <a:r>
              <a:rPr lang="en-US" b="1" dirty="0">
                <a:ea typeface="Open Sans" panose="020B0606030504020204" pitchFamily="34" charset="0"/>
                <a:cs typeface="Open Sans" panose="020B0606030504020204" pitchFamily="34" charset="0"/>
              </a:rPr>
              <a:t>)</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15</a:t>
            </a:fld>
            <a:endParaRPr lang="en-US" dirty="0"/>
          </a:p>
        </p:txBody>
      </p:sp>
      <p:sp>
        <p:nvSpPr>
          <p:cNvPr id="9" name="TextBox 8">
            <a:extLst>
              <a:ext uri="{FF2B5EF4-FFF2-40B4-BE49-F238E27FC236}">
                <a16:creationId xmlns:a16="http://schemas.microsoft.com/office/drawing/2014/main" id="{1699943C-3296-464A-B659-3F347AD075F4}"/>
              </a:ext>
            </a:extLst>
          </p:cNvPr>
          <p:cNvSpPr txBox="1"/>
          <p:nvPr/>
        </p:nvSpPr>
        <p:spPr>
          <a:xfrm>
            <a:off x="559397" y="1582340"/>
            <a:ext cx="11238903" cy="3293209"/>
          </a:xfrm>
          <a:prstGeom prst="rect">
            <a:avLst/>
          </a:prstGeom>
          <a:noFill/>
        </p:spPr>
        <p:txBody>
          <a:bodyPr wrap="square">
            <a:spAutoFit/>
          </a:bodyPr>
          <a:lstStyle/>
          <a:p>
            <a:r>
              <a:rPr lang="en-US" sz="1600" dirty="0"/>
              <a:t>“Once </a:t>
            </a:r>
            <a:r>
              <a:rPr lang="en-US" sz="1600" dirty="0" err="1"/>
              <a:t>DeepONet</a:t>
            </a:r>
            <a:r>
              <a:rPr lang="en-US" sz="1600" dirty="0"/>
              <a:t> learns a given operator, it has better generalization to new input</a:t>
            </a:r>
          </a:p>
          <a:p>
            <a:r>
              <a:rPr lang="en-US" sz="1600" dirty="0"/>
              <a:t>functions compared to simpler feedforward or recurrent deep neural network baselines.</a:t>
            </a:r>
            <a:br>
              <a:rPr lang="en-US" sz="1600" dirty="0"/>
            </a:br>
            <a:r>
              <a:rPr lang="en-US" sz="1600" dirty="0"/>
              <a:t>…</a:t>
            </a:r>
          </a:p>
          <a:p>
            <a:r>
              <a:rPr lang="en-US" sz="1600" dirty="0"/>
              <a:t>Once </a:t>
            </a:r>
            <a:r>
              <a:rPr lang="en-US" sz="1600" dirty="0" err="1"/>
              <a:t>DeepONet</a:t>
            </a:r>
            <a:r>
              <a:rPr lang="en-US" sz="1600" dirty="0"/>
              <a:t> is trained, it can be applied to new input functions, thus producing new results</a:t>
            </a:r>
          </a:p>
          <a:p>
            <a:r>
              <a:rPr lang="en-US" sz="1600" dirty="0"/>
              <a:t>substantially faster than numerical solvers. </a:t>
            </a:r>
            <a:br>
              <a:rPr lang="en-US" sz="1600" dirty="0"/>
            </a:br>
            <a:r>
              <a:rPr lang="en-US" sz="1600" dirty="0"/>
              <a:t>…</a:t>
            </a:r>
            <a:br>
              <a:rPr lang="en-US" sz="1600" dirty="0"/>
            </a:br>
            <a:r>
              <a:rPr lang="en-US" sz="1600" dirty="0"/>
              <a:t>Another benefit of </a:t>
            </a:r>
            <a:r>
              <a:rPr lang="en-US" sz="1600" dirty="0" err="1"/>
              <a:t>DeepONet</a:t>
            </a:r>
            <a:r>
              <a:rPr lang="en-US" sz="1600" dirty="0"/>
              <a:t> is that it can be applied</a:t>
            </a:r>
          </a:p>
          <a:p>
            <a:r>
              <a:rPr lang="en-US" sz="1600" dirty="0"/>
              <a:t>to simulation data, experimental data or both, and the experimental data may span multiple orders</a:t>
            </a:r>
          </a:p>
          <a:p>
            <a:r>
              <a:rPr lang="en-US" sz="1600" dirty="0"/>
              <a:t>of magnitude in </a:t>
            </a:r>
            <a:r>
              <a:rPr lang="en-US" sz="1600" dirty="0" err="1"/>
              <a:t>spatio</a:t>
            </a:r>
            <a:r>
              <a:rPr lang="en-US" sz="1600" dirty="0"/>
              <a:t>-temporal scales, thus allowing scientists to estimate dynamics better by</a:t>
            </a:r>
          </a:p>
          <a:p>
            <a:r>
              <a:rPr lang="en-US" sz="1600" dirty="0"/>
              <a:t>pooling the existing data.</a:t>
            </a:r>
          </a:p>
          <a:p>
            <a:r>
              <a:rPr lang="en-US" sz="1600" dirty="0"/>
              <a:t>…</a:t>
            </a:r>
          </a:p>
          <a:p>
            <a:r>
              <a:rPr lang="en-US" sz="1600" dirty="0"/>
              <a:t>it opens up exciting opportunities, like modelling the dynamics of complex systems where no</a:t>
            </a:r>
          </a:p>
          <a:p>
            <a:r>
              <a:rPr lang="en-US" sz="1600" dirty="0"/>
              <a:t>analytical descriptions exist, for example social dynamics.” [1]</a:t>
            </a:r>
          </a:p>
        </p:txBody>
      </p:sp>
      <p:sp>
        <p:nvSpPr>
          <p:cNvPr id="5" name="TextBox 4">
            <a:hlinkClick r:id="rId2"/>
            <a:extLst>
              <a:ext uri="{FF2B5EF4-FFF2-40B4-BE49-F238E27FC236}">
                <a16:creationId xmlns:a16="http://schemas.microsoft.com/office/drawing/2014/main" id="{407A3ACA-E0CD-5F42-9A08-02F37E733F52}"/>
              </a:ext>
            </a:extLst>
          </p:cNvPr>
          <p:cNvSpPr txBox="1"/>
          <p:nvPr/>
        </p:nvSpPr>
        <p:spPr>
          <a:xfrm>
            <a:off x="559397" y="6313562"/>
            <a:ext cx="8315161" cy="307777"/>
          </a:xfrm>
          <a:prstGeom prst="rect">
            <a:avLst/>
          </a:prstGeom>
          <a:noFill/>
        </p:spPr>
        <p:txBody>
          <a:bodyPr wrap="none" rtlCol="0">
            <a:spAutoFit/>
          </a:bodyPr>
          <a:lstStyle/>
          <a:p>
            <a:r>
              <a:rPr lang="en-US" sz="1400" dirty="0">
                <a:hlinkClick r:id="rId2"/>
              </a:rPr>
              <a:t>[1] I. Higgins - Generalizing universal function approximators – 2021 - Nature Machine Intelligence</a:t>
            </a:r>
            <a:endParaRPr lang="en-US" sz="1400" dirty="0"/>
          </a:p>
        </p:txBody>
      </p:sp>
    </p:spTree>
    <p:extLst>
      <p:ext uri="{BB962C8B-B14F-4D97-AF65-F5344CB8AC3E}">
        <p14:creationId xmlns:p14="http://schemas.microsoft.com/office/powerpoint/2010/main" val="138990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2</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667047" y="1094561"/>
            <a:ext cx="10857903" cy="2462213"/>
          </a:xfrm>
          <a:prstGeom prst="rect">
            <a:avLst/>
          </a:prstGeom>
          <a:noFill/>
        </p:spPr>
        <p:txBody>
          <a:bodyPr wrap="square" rtlCol="0">
            <a:spAutoFit/>
          </a:bodyPr>
          <a:lstStyle/>
          <a:p>
            <a:pPr marL="342900" indent="-342900">
              <a:buFont typeface="Arial" panose="020B0604020202020204" pitchFamily="34" charset="0"/>
              <a:buChar char="•"/>
            </a:pPr>
            <a:r>
              <a:rPr lang="en-US" sz="2200" dirty="0"/>
              <a:t>Machine Learning (ML)-Based Surrogates [1-3]</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Physics-Informed ML [4] and Physics-Informed Neural Networks [5-9]</a:t>
            </a:r>
          </a:p>
          <a:p>
            <a:pPr marL="342900" indent="-342900">
              <a:buFont typeface="Arial" panose="020B0604020202020204" pitchFamily="34" charset="0"/>
              <a:buChar char="•"/>
            </a:pPr>
            <a:endParaRPr lang="en-US" sz="2200" dirty="0"/>
          </a:p>
        </p:txBody>
      </p:sp>
      <p:sp>
        <p:nvSpPr>
          <p:cNvPr id="3" name="Down Arrow 2">
            <a:extLst>
              <a:ext uri="{FF2B5EF4-FFF2-40B4-BE49-F238E27FC236}">
                <a16:creationId xmlns:a16="http://schemas.microsoft.com/office/drawing/2014/main" id="{B290244F-CCDA-8245-9D98-FA940509E95B}"/>
              </a:ext>
            </a:extLst>
          </p:cNvPr>
          <p:cNvSpPr/>
          <p:nvPr/>
        </p:nvSpPr>
        <p:spPr>
          <a:xfrm>
            <a:off x="2247900" y="1676401"/>
            <a:ext cx="482600" cy="917498"/>
          </a:xfrm>
          <a:prstGeom prst="downArrow">
            <a:avLst>
              <a:gd name="adj1" fmla="val 236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9C932B-C3FC-384C-BB19-6AECF95509B4}"/>
              </a:ext>
            </a:extLst>
          </p:cNvPr>
          <p:cNvSpPr txBox="1"/>
          <p:nvPr/>
        </p:nvSpPr>
        <p:spPr>
          <a:xfrm>
            <a:off x="3047998" y="1738194"/>
            <a:ext cx="8572496" cy="830997"/>
          </a:xfrm>
          <a:prstGeom prst="rect">
            <a:avLst/>
          </a:prstGeom>
          <a:noFill/>
        </p:spPr>
        <p:txBody>
          <a:bodyPr wrap="square">
            <a:spAutoFit/>
          </a:bodyPr>
          <a:lstStyle/>
          <a:p>
            <a:r>
              <a:rPr lang="en-US" sz="1600" dirty="0"/>
              <a:t>“PINNs penalize the residual of governing physics-based relations for the system in the loss function, where the partial derivatives are computed through automatic differentiation.” [10]</a:t>
            </a:r>
          </a:p>
        </p:txBody>
      </p:sp>
      <p:sp>
        <p:nvSpPr>
          <p:cNvPr id="15" name="TextBox 14">
            <a:hlinkClick r:id="rId3"/>
            <a:extLst>
              <a:ext uri="{FF2B5EF4-FFF2-40B4-BE49-F238E27FC236}">
                <a16:creationId xmlns:a16="http://schemas.microsoft.com/office/drawing/2014/main" id="{FE95B7F5-5202-AA47-A845-EDBF5095E471}"/>
              </a:ext>
            </a:extLst>
          </p:cNvPr>
          <p:cNvSpPr txBox="1"/>
          <p:nvPr/>
        </p:nvSpPr>
        <p:spPr>
          <a:xfrm>
            <a:off x="559397" y="4122177"/>
            <a:ext cx="11360418" cy="2677656"/>
          </a:xfrm>
          <a:prstGeom prst="rect">
            <a:avLst/>
          </a:prstGeom>
          <a:noFill/>
        </p:spPr>
        <p:txBody>
          <a:bodyPr wrap="none" rtlCol="0">
            <a:spAutoFit/>
          </a:bodyPr>
          <a:lstStyle/>
          <a:p>
            <a:r>
              <a:rPr lang="en-US" sz="1400" dirty="0">
                <a:solidFill>
                  <a:srgbClr val="000000"/>
                </a:solidFill>
              </a:rPr>
              <a:t>[1] </a:t>
            </a:r>
            <a:r>
              <a:rPr lang="en-US" sz="1400" dirty="0">
                <a:solidFill>
                  <a:srgbClr val="000000"/>
                </a:solidFill>
                <a:hlinkClick r:id="rId4"/>
              </a:rPr>
              <a:t>S. L. Brunton et al - </a:t>
            </a:r>
            <a:r>
              <a:rPr lang="en-US" sz="1400" dirty="0">
                <a:hlinkClick r:id="rId4"/>
              </a:rPr>
              <a:t>Machine Learning for Fluid Mechanics - 2020</a:t>
            </a:r>
            <a:endParaRPr lang="en-US" sz="1400" dirty="0">
              <a:solidFill>
                <a:srgbClr val="000000"/>
              </a:solidFill>
            </a:endParaRPr>
          </a:p>
          <a:p>
            <a:r>
              <a:rPr lang="en-US" sz="1400" dirty="0">
                <a:solidFill>
                  <a:srgbClr val="000000"/>
                </a:solidFill>
              </a:rPr>
              <a:t>[2] </a:t>
            </a:r>
            <a:r>
              <a:rPr lang="en-US" sz="1400" dirty="0">
                <a:solidFill>
                  <a:srgbClr val="000000"/>
                </a:solidFill>
                <a:hlinkClick r:id="rId5"/>
              </a:rPr>
              <a:t>K. Lee and K. T. Carlberg (SANDIA) - </a:t>
            </a:r>
            <a:r>
              <a:rPr lang="en-US" sz="1400" dirty="0">
                <a:hlinkClick r:id="rId5"/>
              </a:rPr>
              <a:t>Model reduction of dynamical systems on nonlinear manifolds using … - 2020</a:t>
            </a:r>
            <a:endParaRPr lang="en-US" sz="1400" dirty="0">
              <a:solidFill>
                <a:srgbClr val="000000"/>
              </a:solidFill>
            </a:endParaRPr>
          </a:p>
          <a:p>
            <a:r>
              <a:rPr lang="en-US" sz="1400" dirty="0">
                <a:solidFill>
                  <a:srgbClr val="000000"/>
                </a:solidFill>
              </a:rPr>
              <a:t>[3] </a:t>
            </a:r>
            <a:r>
              <a:rPr lang="en-US" sz="1400" dirty="0">
                <a:solidFill>
                  <a:srgbClr val="000000"/>
                </a:solidFill>
                <a:hlinkClick r:id="rId6"/>
              </a:rPr>
              <a:t>E. Quin et al - </a:t>
            </a:r>
            <a:r>
              <a:rPr lang="en-US" sz="1400" dirty="0">
                <a:hlinkClick r:id="rId6"/>
              </a:rPr>
              <a:t>Lift &amp; Learn: Physics-informed machine learning for large-scale nonlinear dynamical systems - 2020</a:t>
            </a:r>
            <a:endParaRPr lang="en-US" sz="1400" dirty="0">
              <a:solidFill>
                <a:srgbClr val="000000"/>
              </a:solidFill>
            </a:endParaRPr>
          </a:p>
          <a:p>
            <a:endParaRPr lang="en-US" sz="1400" dirty="0">
              <a:solidFill>
                <a:srgbClr val="000000"/>
              </a:solidFill>
            </a:endParaRPr>
          </a:p>
          <a:p>
            <a:r>
              <a:rPr lang="en-US" sz="1400" dirty="0">
                <a:solidFill>
                  <a:srgbClr val="000000"/>
                </a:solidFill>
              </a:rPr>
              <a:t>[4] </a:t>
            </a:r>
            <a:r>
              <a:rPr lang="en-US" sz="1400" dirty="0">
                <a:solidFill>
                  <a:srgbClr val="000000"/>
                </a:solidFill>
                <a:hlinkClick r:id="rId7"/>
              </a:rPr>
              <a:t>G. Karniadakis et al - Physics-informed machine learning – 2021</a:t>
            </a:r>
            <a:endParaRPr lang="en-US" sz="1400" dirty="0">
              <a:solidFill>
                <a:srgbClr val="000000"/>
              </a:solidFill>
            </a:endParaRPr>
          </a:p>
          <a:p>
            <a:r>
              <a:rPr lang="en-US" sz="1400" dirty="0">
                <a:solidFill>
                  <a:srgbClr val="000000"/>
                </a:solidFill>
              </a:rPr>
              <a:t>[5] </a:t>
            </a:r>
            <a:r>
              <a:rPr lang="en-US" sz="1400" dirty="0">
                <a:solidFill>
                  <a:srgbClr val="000000"/>
                </a:solidFill>
                <a:hlinkClick r:id="rId8"/>
              </a:rPr>
              <a:t>M. W. M. G. Dissanayake and N. Phan-Thien - Neural-network-based approximations for solving partial differential equations - 1994</a:t>
            </a:r>
            <a:endParaRPr lang="en-US" sz="1400" dirty="0">
              <a:solidFill>
                <a:srgbClr val="000000"/>
              </a:solidFill>
            </a:endParaRPr>
          </a:p>
          <a:p>
            <a:r>
              <a:rPr lang="en-US" sz="1400" dirty="0">
                <a:solidFill>
                  <a:srgbClr val="000000"/>
                </a:solidFill>
              </a:rPr>
              <a:t>[6] </a:t>
            </a:r>
            <a:r>
              <a:rPr lang="en-US" sz="1400" dirty="0">
                <a:solidFill>
                  <a:srgbClr val="000000"/>
                </a:solidFill>
                <a:hlinkClick r:id="rId9"/>
              </a:rPr>
              <a:t>I.E. </a:t>
            </a:r>
            <a:r>
              <a:rPr lang="en-US" sz="1400" dirty="0" err="1">
                <a:solidFill>
                  <a:srgbClr val="000000"/>
                </a:solidFill>
                <a:hlinkClick r:id="rId9"/>
              </a:rPr>
              <a:t>Lagaris</a:t>
            </a:r>
            <a:r>
              <a:rPr lang="en-US" sz="1400" dirty="0">
                <a:solidFill>
                  <a:srgbClr val="000000"/>
                </a:solidFill>
                <a:hlinkClick r:id="rId9"/>
              </a:rPr>
              <a:t> et al - </a:t>
            </a:r>
            <a:r>
              <a:rPr lang="en-US" sz="1400" dirty="0">
                <a:hlinkClick r:id="rId9"/>
              </a:rPr>
              <a:t>Artificial neural networks for solving ordinary and partial differential equations - 1998</a:t>
            </a:r>
            <a:endParaRPr lang="en-US" sz="1400" dirty="0">
              <a:solidFill>
                <a:srgbClr val="000000"/>
              </a:solidFill>
            </a:endParaRPr>
          </a:p>
          <a:p>
            <a:r>
              <a:rPr lang="en-US" sz="1400" dirty="0">
                <a:solidFill>
                  <a:srgbClr val="000000"/>
                </a:solidFill>
              </a:rPr>
              <a:t>[7] </a:t>
            </a:r>
            <a:r>
              <a:rPr lang="en-US" sz="1400" dirty="0">
                <a:solidFill>
                  <a:srgbClr val="000000"/>
                </a:solidFill>
                <a:hlinkClick r:id="rId10"/>
              </a:rPr>
              <a:t>M. </a:t>
            </a:r>
            <a:r>
              <a:rPr lang="en-US" sz="1400" dirty="0" err="1">
                <a:solidFill>
                  <a:srgbClr val="000000"/>
                </a:solidFill>
                <a:hlinkClick r:id="rId10"/>
              </a:rPr>
              <a:t>Raissi</a:t>
            </a:r>
            <a:r>
              <a:rPr lang="en-US" sz="1400" dirty="0">
                <a:solidFill>
                  <a:srgbClr val="000000"/>
                </a:solidFill>
                <a:hlinkClick r:id="rId10"/>
              </a:rPr>
              <a:t> et al - Physics Informed Deep Learning (Part I)- Data-driven Solutions of Nonlinear Partial Differential Equations – 2017</a:t>
            </a:r>
            <a:endParaRPr lang="en-US" sz="1400" dirty="0">
              <a:solidFill>
                <a:srgbClr val="000000"/>
              </a:solidFill>
            </a:endParaRPr>
          </a:p>
          <a:p>
            <a:r>
              <a:rPr lang="en-US" sz="1400" dirty="0">
                <a:solidFill>
                  <a:srgbClr val="000000"/>
                </a:solidFill>
              </a:rPr>
              <a:t>[8] </a:t>
            </a:r>
            <a:r>
              <a:rPr lang="en-US" sz="1400" dirty="0">
                <a:solidFill>
                  <a:srgbClr val="000000"/>
                </a:solidFill>
                <a:hlinkClick r:id="rId11"/>
              </a:rPr>
              <a:t>M. </a:t>
            </a:r>
            <a:r>
              <a:rPr lang="en-US" sz="1400" dirty="0" err="1">
                <a:solidFill>
                  <a:srgbClr val="000000"/>
                </a:solidFill>
                <a:hlinkClick r:id="rId11"/>
              </a:rPr>
              <a:t>Raissi</a:t>
            </a:r>
            <a:r>
              <a:rPr lang="en-US" sz="1400" dirty="0">
                <a:solidFill>
                  <a:srgbClr val="000000"/>
                </a:solidFill>
                <a:hlinkClick r:id="rId11"/>
              </a:rPr>
              <a:t> et al - Physics Informed Deep Learning (Part II)- </a:t>
            </a:r>
            <a:r>
              <a:rPr lang="en-US" sz="1400" dirty="0">
                <a:hlinkClick r:id="rId11"/>
              </a:rPr>
              <a:t>Data-driven Discovery of Nonlinear Partial Differential Equations </a:t>
            </a:r>
            <a:r>
              <a:rPr lang="en-US" sz="1400" dirty="0">
                <a:solidFill>
                  <a:srgbClr val="000000"/>
                </a:solidFill>
                <a:hlinkClick r:id="rId11"/>
              </a:rPr>
              <a:t>– 2017</a:t>
            </a:r>
            <a:endParaRPr lang="en-US" sz="1400" dirty="0">
              <a:solidFill>
                <a:srgbClr val="000000"/>
              </a:solidFill>
            </a:endParaRPr>
          </a:p>
          <a:p>
            <a:r>
              <a:rPr lang="en-US" sz="1400" dirty="0">
                <a:solidFill>
                  <a:srgbClr val="000000"/>
                </a:solidFill>
              </a:rPr>
              <a:t>[9] </a:t>
            </a:r>
            <a:r>
              <a:rPr lang="en-US" sz="1400" dirty="0">
                <a:solidFill>
                  <a:srgbClr val="000000"/>
                </a:solidFill>
                <a:hlinkClick r:id="rId12"/>
              </a:rPr>
              <a:t>M. Raissi et al - Physics-informed neural networks- A deep learning framework for solving forward …  - 2019</a:t>
            </a:r>
            <a:endParaRPr lang="en-US" sz="1400" dirty="0">
              <a:solidFill>
                <a:srgbClr val="000000"/>
              </a:solidFill>
            </a:endParaRPr>
          </a:p>
          <a:p>
            <a:endParaRPr lang="en-US" sz="1400" dirty="0">
              <a:solidFill>
                <a:srgbClr val="000000"/>
              </a:solidFill>
            </a:endParaRPr>
          </a:p>
          <a:p>
            <a:r>
              <a:rPr lang="en-US" sz="1400" dirty="0">
                <a:solidFill>
                  <a:srgbClr val="000000"/>
                </a:solidFill>
              </a:rPr>
              <a:t>[10] </a:t>
            </a:r>
            <a:r>
              <a:rPr lang="en-US" sz="1400" dirty="0">
                <a:solidFill>
                  <a:srgbClr val="000000"/>
                </a:solidFill>
                <a:hlinkClick r:id="rId13"/>
              </a:rPr>
              <a:t>M. Yin et al - </a:t>
            </a:r>
            <a:r>
              <a:rPr lang="en-US" sz="1400" dirty="0">
                <a:hlinkClick r:id="rId13"/>
              </a:rPr>
              <a:t>Simulating progressive intramural damage leading to aortic dissection using </a:t>
            </a:r>
            <a:r>
              <a:rPr lang="en-US" sz="1400" dirty="0" err="1">
                <a:hlinkClick r:id="rId13"/>
              </a:rPr>
              <a:t>DeepONet</a:t>
            </a:r>
            <a:r>
              <a:rPr lang="en-US" sz="1400" dirty="0">
                <a:hlinkClick r:id="rId13"/>
              </a:rPr>
              <a:t>: …</a:t>
            </a:r>
            <a:r>
              <a:rPr lang="en-US" sz="1400" dirty="0">
                <a:solidFill>
                  <a:srgbClr val="000000"/>
                </a:solidFill>
                <a:hlinkClick r:id="rId13"/>
              </a:rPr>
              <a:t> - 2022</a:t>
            </a:r>
            <a:endParaRPr lang="en-US" sz="1400" dirty="0"/>
          </a:p>
        </p:txBody>
      </p:sp>
    </p:spTree>
    <p:extLst>
      <p:ext uri="{BB962C8B-B14F-4D97-AF65-F5344CB8AC3E}">
        <p14:creationId xmlns:p14="http://schemas.microsoft.com/office/powerpoint/2010/main" val="43911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3</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667047" y="1094561"/>
            <a:ext cx="10857903"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t>Machine Learning (ML)-Based Surrogates [1,2,3]</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Physics Informed ML [4] and Neural Networks [5-9]</a:t>
            </a:r>
          </a:p>
          <a:p>
            <a:pPr marL="342900" indent="-342900">
              <a:buFont typeface="Arial" panose="020B0604020202020204" pitchFamily="34" charset="0"/>
              <a:buChar char="•"/>
            </a:pPr>
            <a:endParaRPr lang="en-US" sz="2200" dirty="0"/>
          </a:p>
          <a:p>
            <a:endParaRPr lang="en-US" sz="2200" dirty="0"/>
          </a:p>
          <a:p>
            <a:endParaRPr lang="en-US" sz="2200" dirty="0"/>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b="1" dirty="0"/>
              <a:t>Operator Learning</a:t>
            </a:r>
          </a:p>
        </p:txBody>
      </p:sp>
      <p:sp>
        <p:nvSpPr>
          <p:cNvPr id="10" name="TextBox 9">
            <a:hlinkClick r:id="rId3"/>
            <a:extLst>
              <a:ext uri="{FF2B5EF4-FFF2-40B4-BE49-F238E27FC236}">
                <a16:creationId xmlns:a16="http://schemas.microsoft.com/office/drawing/2014/main" id="{F8CC8EF7-24D8-E944-BE59-D8673FB0107F}"/>
              </a:ext>
            </a:extLst>
          </p:cNvPr>
          <p:cNvSpPr txBox="1"/>
          <p:nvPr/>
        </p:nvSpPr>
        <p:spPr>
          <a:xfrm>
            <a:off x="559397" y="6313562"/>
            <a:ext cx="9761070" cy="307777"/>
          </a:xfrm>
          <a:prstGeom prst="rect">
            <a:avLst/>
          </a:prstGeom>
          <a:noFill/>
        </p:spPr>
        <p:txBody>
          <a:bodyPr wrap="none" rtlCol="0">
            <a:spAutoFit/>
          </a:bodyPr>
          <a:lstStyle/>
          <a:p>
            <a:r>
              <a:rPr lang="en-US" sz="1400" dirty="0">
                <a:solidFill>
                  <a:srgbClr val="000000"/>
                </a:solidFill>
              </a:rPr>
              <a:t>[10] </a:t>
            </a:r>
            <a:r>
              <a:rPr lang="en-US" sz="1400" dirty="0">
                <a:solidFill>
                  <a:srgbClr val="000000"/>
                </a:solidFill>
                <a:hlinkClick r:id="rId4"/>
              </a:rPr>
              <a:t>M. Yin et al - </a:t>
            </a:r>
            <a:r>
              <a:rPr lang="en-US" sz="1400" dirty="0">
                <a:hlinkClick r:id="rId4"/>
              </a:rPr>
              <a:t>Simulating progressive intramural damage leading to aortic dissection using DeepONet: …</a:t>
            </a:r>
            <a:r>
              <a:rPr lang="en-US" sz="1400" dirty="0">
                <a:solidFill>
                  <a:srgbClr val="000000"/>
                </a:solidFill>
                <a:hlinkClick r:id="rId4"/>
              </a:rPr>
              <a:t> - 2022</a:t>
            </a:r>
            <a:r>
              <a:rPr lang="en-US" sz="1400" dirty="0">
                <a:solidFill>
                  <a:srgbClr val="000000"/>
                </a:solidFill>
              </a:rPr>
              <a:t>  </a:t>
            </a:r>
          </a:p>
        </p:txBody>
      </p:sp>
      <p:sp>
        <p:nvSpPr>
          <p:cNvPr id="3" name="Down Arrow 2">
            <a:extLst>
              <a:ext uri="{FF2B5EF4-FFF2-40B4-BE49-F238E27FC236}">
                <a16:creationId xmlns:a16="http://schemas.microsoft.com/office/drawing/2014/main" id="{B290244F-CCDA-8245-9D98-FA940509E95B}"/>
              </a:ext>
            </a:extLst>
          </p:cNvPr>
          <p:cNvSpPr/>
          <p:nvPr/>
        </p:nvSpPr>
        <p:spPr>
          <a:xfrm>
            <a:off x="2247900" y="1676401"/>
            <a:ext cx="482600" cy="917498"/>
          </a:xfrm>
          <a:prstGeom prst="downArrow">
            <a:avLst>
              <a:gd name="adj1" fmla="val 236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745DB9F9-FDCB-2243-A835-67C7F2BC13E8}"/>
              </a:ext>
            </a:extLst>
          </p:cNvPr>
          <p:cNvSpPr/>
          <p:nvPr/>
        </p:nvSpPr>
        <p:spPr>
          <a:xfrm>
            <a:off x="2247900" y="3346604"/>
            <a:ext cx="482600" cy="1644496"/>
          </a:xfrm>
          <a:prstGeom prst="downArrow">
            <a:avLst>
              <a:gd name="adj1" fmla="val 2368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F820F9-CA54-C946-9DC5-24924295C17E}"/>
              </a:ext>
            </a:extLst>
          </p:cNvPr>
          <p:cNvSpPr txBox="1"/>
          <p:nvPr/>
        </p:nvSpPr>
        <p:spPr>
          <a:xfrm>
            <a:off x="3047998" y="3491444"/>
            <a:ext cx="8255002" cy="1323439"/>
          </a:xfrm>
          <a:prstGeom prst="rect">
            <a:avLst/>
          </a:prstGeom>
          <a:noFill/>
        </p:spPr>
        <p:txBody>
          <a:bodyPr wrap="square">
            <a:spAutoFit/>
          </a:bodyPr>
          <a:lstStyle/>
          <a:p>
            <a:r>
              <a:rPr lang="en-US" sz="1600" dirty="0"/>
              <a:t>“Yet, for a system with different boundary/initial conditions, one has to retrain the network for each case, making the algorithm time-consuming.</a:t>
            </a:r>
          </a:p>
          <a:p>
            <a:r>
              <a:rPr lang="en-US" sz="1600" dirty="0"/>
              <a:t>Hence, there is a pressing need to develop models that can learn the operator level of mapping between functions; that is, predicting the physical system under diverse boundary/initial conditions.” [10]</a:t>
            </a:r>
          </a:p>
        </p:txBody>
      </p:sp>
      <p:sp>
        <p:nvSpPr>
          <p:cNvPr id="13" name="TextBox 12">
            <a:extLst>
              <a:ext uri="{FF2B5EF4-FFF2-40B4-BE49-F238E27FC236}">
                <a16:creationId xmlns:a16="http://schemas.microsoft.com/office/drawing/2014/main" id="{3F9C932B-C3FC-384C-BB19-6AECF95509B4}"/>
              </a:ext>
            </a:extLst>
          </p:cNvPr>
          <p:cNvSpPr txBox="1"/>
          <p:nvPr/>
        </p:nvSpPr>
        <p:spPr>
          <a:xfrm>
            <a:off x="3047998" y="1738194"/>
            <a:ext cx="8572496" cy="830997"/>
          </a:xfrm>
          <a:prstGeom prst="rect">
            <a:avLst/>
          </a:prstGeom>
          <a:noFill/>
        </p:spPr>
        <p:txBody>
          <a:bodyPr wrap="square">
            <a:spAutoFit/>
          </a:bodyPr>
          <a:lstStyle/>
          <a:p>
            <a:r>
              <a:rPr lang="en-US" sz="1600" dirty="0"/>
              <a:t>“PINNs penalize the residual of governing physics-based relations for the system in the loss function, where the partial derivatives are computed through automatic differentiation.” [10]</a:t>
            </a:r>
          </a:p>
        </p:txBody>
      </p:sp>
    </p:spTree>
    <p:extLst>
      <p:ext uri="{BB962C8B-B14F-4D97-AF65-F5344CB8AC3E}">
        <p14:creationId xmlns:p14="http://schemas.microsoft.com/office/powerpoint/2010/main" val="351905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4</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1066800"/>
            <a:ext cx="10857903" cy="2800767"/>
          </a:xfrm>
          <a:prstGeom prst="rect">
            <a:avLst/>
          </a:prstGeom>
          <a:noFill/>
        </p:spPr>
        <p:txBody>
          <a:bodyPr wrap="square" rtlCol="0">
            <a:spAutoFit/>
          </a:bodyPr>
          <a:lstStyle/>
          <a:p>
            <a:r>
              <a:rPr lang="en-US" sz="1600" dirty="0"/>
              <a:t>“The goal is to learn the functional response of a system from a functional input,  such as an initial/boundary condition or forcing term. In the context of learning the response of systems governed by differential equations, </a:t>
            </a:r>
            <a:br>
              <a:rPr lang="en-US" sz="1600" dirty="0"/>
            </a:br>
            <a:r>
              <a:rPr lang="en-US" sz="1600" dirty="0"/>
              <a:t>these learned models can function as fast surrogates of traditional numerical solvers.</a:t>
            </a:r>
          </a:p>
          <a:p>
            <a:r>
              <a:rPr lang="en-US" sz="1600" dirty="0"/>
              <a:t>…</a:t>
            </a:r>
          </a:p>
          <a:p>
            <a:r>
              <a:rPr lang="en-US" sz="1600" dirty="0"/>
              <a:t>While architectures such as convolutional neural networks may perform well under this setting, this approach can be somewhat limited. For instance, if we desired the value of the output at a query location outside of the training grid, an entirely new model would need to be built and tuned from scratch. This is a consequence of choosing to discretize the regression problem before building a model to solve it. If instead we formulate the problem and model at the level of the (infinite-dimensional) input and output function spaces, and then make a choice of discretization, we can obtain methods that are more flexible with respect to the locations of the point-wise measurements.” [1]</a:t>
            </a:r>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6313562"/>
            <a:ext cx="5839676" cy="307777"/>
          </a:xfrm>
          <a:prstGeom prst="rect">
            <a:avLst/>
          </a:prstGeom>
          <a:noFill/>
        </p:spPr>
        <p:txBody>
          <a:bodyPr wrap="none" rtlCol="0">
            <a:spAutoFit/>
          </a:bodyPr>
          <a:lstStyle/>
          <a:p>
            <a:r>
              <a:rPr lang="en-US" sz="1400" dirty="0">
                <a:solidFill>
                  <a:srgbClr val="000000"/>
                </a:solidFill>
              </a:rPr>
              <a:t>[1]</a:t>
            </a:r>
            <a:r>
              <a:rPr lang="en-US" sz="1400" dirty="0">
                <a:solidFill>
                  <a:srgbClr val="27ADCF"/>
                </a:solidFill>
              </a:rPr>
              <a:t> </a:t>
            </a:r>
            <a:r>
              <a:rPr lang="en-US" sz="1400" dirty="0">
                <a:solidFill>
                  <a:srgbClr val="27ADCF"/>
                </a:solidFill>
                <a:hlinkClick r:id="rId3"/>
              </a:rPr>
              <a:t>G. Kissas et al - Learning operators with coupled attention – 2022</a:t>
            </a:r>
            <a:endParaRPr lang="en-US" sz="1400" dirty="0">
              <a:solidFill>
                <a:srgbClr val="000000"/>
              </a:solidFill>
            </a:endParaRPr>
          </a:p>
        </p:txBody>
      </p:sp>
    </p:spTree>
    <p:extLst>
      <p:ext uri="{BB962C8B-B14F-4D97-AF65-F5344CB8AC3E}">
        <p14:creationId xmlns:p14="http://schemas.microsoft.com/office/powerpoint/2010/main" val="172478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5</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1066800"/>
            <a:ext cx="11200803" cy="3785652"/>
          </a:xfrm>
          <a:prstGeom prst="rect">
            <a:avLst/>
          </a:prstGeom>
          <a:noFill/>
        </p:spPr>
        <p:txBody>
          <a:bodyPr wrap="square" rtlCol="0">
            <a:spAutoFit/>
          </a:bodyPr>
          <a:lstStyle/>
          <a:p>
            <a:pPr marL="342900" indent="-342900">
              <a:buFont typeface="+mj-lt"/>
              <a:buAutoNum type="arabicPeriod"/>
            </a:pPr>
            <a:r>
              <a:rPr lang="en-US" sz="1600" dirty="0"/>
              <a:t>“Parametric approaches (Part I):</a:t>
            </a:r>
          </a:p>
          <a:p>
            <a:endParaRPr lang="en-US" sz="1600" dirty="0"/>
          </a:p>
          <a:p>
            <a:pPr marL="742950" lvl="1" indent="-285750">
              <a:buFont typeface="Arial" panose="020B0604020202020204" pitchFamily="34" charset="0"/>
              <a:buChar char="•"/>
            </a:pPr>
            <a:r>
              <a:rPr lang="en-US" sz="1600" u="sng" dirty="0"/>
              <a:t>Chen et al. [2]:</a:t>
            </a:r>
            <a:r>
              <a:rPr lang="en-US" sz="1600" dirty="0"/>
              <a:t> The authors proposed a method for learning non-linear operators based on a one-layer feed-forward neural network architecture. Moreover, the authors presented a universal approximation theorem which ensures that their architecture can approximate any continuous operator with arbitrary accuracy.</a:t>
            </a:r>
          </a:p>
          <a:p>
            <a:pPr marL="742950" lvl="1" indent="-285750">
              <a:buFont typeface="Arial" panose="020B0604020202020204" pitchFamily="34" charset="0"/>
              <a:buChar char="•"/>
            </a:pPr>
            <a:r>
              <a:rPr lang="en-US" sz="1600" u="sng" dirty="0"/>
              <a:t>Lu et al. [3,4]:</a:t>
            </a:r>
            <a:r>
              <a:rPr lang="en-US" sz="1600" dirty="0"/>
              <a:t> Deep Operator Network (</a:t>
            </a:r>
            <a:r>
              <a:rPr lang="en-US" sz="1600" dirty="0" err="1"/>
              <a:t>DeepONet</a:t>
            </a:r>
            <a:r>
              <a:rPr lang="en-US" sz="1600" dirty="0"/>
              <a:t>): An extension of the architecture above, built with multiple layer feed-forward neural networks</a:t>
            </a:r>
          </a:p>
          <a:p>
            <a:pPr lvl="1"/>
            <a:endParaRPr lang="en-US" sz="1600" dirty="0"/>
          </a:p>
          <a:p>
            <a:pPr marL="742950" lvl="1" indent="-285750">
              <a:buFont typeface="Arial" panose="020B0604020202020204" pitchFamily="34" charset="0"/>
              <a:buChar char="•"/>
            </a:pPr>
            <a:r>
              <a:rPr lang="en-US" sz="1600" u="sng" dirty="0"/>
              <a:t>Li et al. [5]:</a:t>
            </a:r>
            <a:r>
              <a:rPr lang="en-US" sz="1600" dirty="0"/>
              <a:t> Graph Neural Operator (GKN), motivated by the solution form of linear partial differential equations (PDEs) and their Greens’ functions. </a:t>
            </a:r>
          </a:p>
          <a:p>
            <a:pPr marL="742950" lvl="1" indent="-285750">
              <a:buFont typeface="Arial" panose="020B0604020202020204" pitchFamily="34" charset="0"/>
              <a:buChar char="•"/>
            </a:pPr>
            <a:r>
              <a:rPr lang="en-US" sz="1600" u="sng" dirty="0"/>
              <a:t>Li et al. [6]:</a:t>
            </a:r>
            <a:r>
              <a:rPr lang="en-US" sz="1600" dirty="0"/>
              <a:t> As an extension of this work, the authors also proposed a Graph Neural Operator architecture where a multi-pole method is used sample the spatial grid allowing the kernel to learn in a non-local manner. </a:t>
            </a:r>
          </a:p>
          <a:p>
            <a:pPr marL="742950" lvl="1" indent="-285750">
              <a:buFont typeface="Arial" panose="020B0604020202020204" pitchFamily="34" charset="0"/>
              <a:buChar char="•"/>
            </a:pPr>
            <a:r>
              <a:rPr lang="en-US" sz="1600" u="sng" dirty="0"/>
              <a:t>Li et al. [7]:</a:t>
            </a:r>
            <a:r>
              <a:rPr lang="en-US" sz="1600" dirty="0"/>
              <a:t> Fourier Neural Operator (FNO): In later published work, this framework has been extended to the case where the integral kernel is stationary, enabling one to efficiently compute the integral operator in the Fourier domain.” [1]</a:t>
            </a:r>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5094362"/>
            <a:ext cx="10696839" cy="1600438"/>
          </a:xfrm>
          <a:prstGeom prst="rect">
            <a:avLst/>
          </a:prstGeom>
          <a:noFill/>
        </p:spPr>
        <p:txBody>
          <a:bodyPr wrap="none" rtlCol="0">
            <a:spAutoFit/>
          </a:bodyPr>
          <a:lstStyle/>
          <a:p>
            <a:r>
              <a:rPr lang="en-US" sz="1400" dirty="0">
                <a:solidFill>
                  <a:srgbClr val="000000"/>
                </a:solidFill>
              </a:rPr>
              <a:t>[1]</a:t>
            </a:r>
            <a:r>
              <a:rPr lang="en-US" sz="1400" dirty="0">
                <a:solidFill>
                  <a:srgbClr val="27ADCF"/>
                </a:solidFill>
              </a:rPr>
              <a:t> </a:t>
            </a:r>
            <a:r>
              <a:rPr lang="en-US" sz="1400" dirty="0">
                <a:solidFill>
                  <a:srgbClr val="27ADCF"/>
                </a:solidFill>
                <a:hlinkClick r:id="rId3"/>
              </a:rPr>
              <a:t>G. Kissas et al - Learning operators with coupled attention – 2022</a:t>
            </a:r>
            <a:endParaRPr lang="en-US" sz="1400" dirty="0">
              <a:solidFill>
                <a:srgbClr val="000000"/>
              </a:solidFill>
            </a:endParaRPr>
          </a:p>
          <a:p>
            <a:r>
              <a:rPr lang="en-US" sz="1400" dirty="0">
                <a:solidFill>
                  <a:srgbClr val="000000"/>
                </a:solidFill>
              </a:rPr>
              <a:t>[2] </a:t>
            </a:r>
            <a:r>
              <a:rPr lang="en-US" sz="1400" dirty="0">
                <a:solidFill>
                  <a:srgbClr val="000000"/>
                </a:solidFill>
                <a:hlinkClick r:id="rId4"/>
              </a:rPr>
              <a:t>T. Chen and H. Chen - </a:t>
            </a:r>
            <a:r>
              <a:rPr lang="en-US" sz="1400" dirty="0">
                <a:hlinkClick r:id="rId4"/>
              </a:rPr>
              <a:t>Universal Approximation to Nonlinear Operators by Neural Networks … - 1995</a:t>
            </a:r>
            <a:endParaRPr lang="en-US" sz="1400" dirty="0">
              <a:solidFill>
                <a:srgbClr val="000000"/>
              </a:solidFill>
            </a:endParaRPr>
          </a:p>
          <a:p>
            <a:r>
              <a:rPr lang="en-US" sz="1400" dirty="0">
                <a:solidFill>
                  <a:srgbClr val="000000"/>
                </a:solidFill>
              </a:rPr>
              <a:t>[3] </a:t>
            </a:r>
            <a:r>
              <a:rPr lang="en-US" sz="1400" dirty="0">
                <a:solidFill>
                  <a:srgbClr val="000000"/>
                </a:solidFill>
                <a:hlinkClick r:id="rId5"/>
              </a:rPr>
              <a:t>L. Lu et al - </a:t>
            </a:r>
            <a:r>
              <a:rPr lang="en-US" sz="1400" dirty="0">
                <a:hlinkClick r:id="rId5"/>
              </a:rPr>
              <a:t>DeepONet: Learning nonlinear operators for identifying differential equations based on the universal … - 2019</a:t>
            </a:r>
            <a:endParaRPr lang="en-US" sz="1400" dirty="0"/>
          </a:p>
          <a:p>
            <a:r>
              <a:rPr lang="en-US" sz="1400" dirty="0">
                <a:solidFill>
                  <a:srgbClr val="000000"/>
                </a:solidFill>
              </a:rPr>
              <a:t>[4] </a:t>
            </a:r>
            <a:r>
              <a:rPr lang="en-US" sz="1400" dirty="0">
                <a:solidFill>
                  <a:srgbClr val="000000"/>
                </a:solidFill>
                <a:hlinkClick r:id="rId6"/>
              </a:rPr>
              <a:t>L. Lu et al - </a:t>
            </a:r>
            <a:r>
              <a:rPr lang="en-US" sz="1400" dirty="0">
                <a:hlinkClick r:id="rId6"/>
              </a:rPr>
              <a:t>Learning nonlinear operators via </a:t>
            </a:r>
            <a:r>
              <a:rPr lang="en-US" sz="1400" dirty="0" err="1">
                <a:hlinkClick r:id="rId6"/>
              </a:rPr>
              <a:t>DeepONet</a:t>
            </a:r>
            <a:r>
              <a:rPr lang="en-US" sz="1400" dirty="0">
                <a:hlinkClick r:id="rId6"/>
              </a:rPr>
              <a:t> based on the universal approximation theorem of operators - 2021</a:t>
            </a:r>
            <a:endParaRPr lang="en-US" sz="1400" dirty="0">
              <a:solidFill>
                <a:srgbClr val="000000"/>
              </a:solidFill>
            </a:endParaRPr>
          </a:p>
          <a:p>
            <a:r>
              <a:rPr lang="en-US" sz="1400" dirty="0"/>
              <a:t>[5] </a:t>
            </a:r>
            <a:r>
              <a:rPr lang="en-US" sz="1400" dirty="0">
                <a:hlinkClick r:id="rId7"/>
              </a:rPr>
              <a:t>Z. Li et al - Neural Operator: Graph Kernel Network for Partial Differential Equations - 2020</a:t>
            </a:r>
            <a:endParaRPr lang="en-US" sz="1400" dirty="0"/>
          </a:p>
          <a:p>
            <a:r>
              <a:rPr lang="en-US" sz="1400" dirty="0"/>
              <a:t>[6] </a:t>
            </a:r>
            <a:r>
              <a:rPr lang="en-US" sz="1400" dirty="0">
                <a:hlinkClick r:id="rId8"/>
              </a:rPr>
              <a:t>Z. Li et al - Multipole Graph Neural Operator for Parametric Partial Differential Equations - 2020</a:t>
            </a:r>
            <a:endParaRPr lang="en-US" sz="1400" dirty="0"/>
          </a:p>
          <a:p>
            <a:r>
              <a:rPr lang="en-US" sz="1400" dirty="0"/>
              <a:t>[7] </a:t>
            </a:r>
            <a:r>
              <a:rPr lang="en-US" sz="1400" dirty="0">
                <a:hlinkClick r:id="rId9"/>
              </a:rPr>
              <a:t>Z. Li et al - Fourier Neural Operator for Parametric Partial Differential Equations – 2020</a:t>
            </a:r>
            <a:endParaRPr lang="en-US" sz="1400" dirty="0"/>
          </a:p>
        </p:txBody>
      </p:sp>
    </p:spTree>
    <p:extLst>
      <p:ext uri="{BB962C8B-B14F-4D97-AF65-F5344CB8AC3E}">
        <p14:creationId xmlns:p14="http://schemas.microsoft.com/office/powerpoint/2010/main" val="64734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6</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927100"/>
            <a:ext cx="11200803" cy="3539430"/>
          </a:xfrm>
          <a:prstGeom prst="rect">
            <a:avLst/>
          </a:prstGeom>
          <a:noFill/>
        </p:spPr>
        <p:txBody>
          <a:bodyPr wrap="square" rtlCol="0">
            <a:spAutoFit/>
          </a:bodyPr>
          <a:lstStyle/>
          <a:p>
            <a:pPr marL="342900" indent="-342900">
              <a:buFont typeface="+mj-lt"/>
              <a:buAutoNum type="arabicPeriod"/>
            </a:pPr>
            <a:r>
              <a:rPr lang="en-US" sz="1600" dirty="0"/>
              <a:t>“Parametric approaches (Part II):</a:t>
            </a:r>
          </a:p>
          <a:p>
            <a:endParaRPr lang="en-US" sz="1600" dirty="0"/>
          </a:p>
          <a:p>
            <a:pPr marL="742950" lvl="1" indent="-285750">
              <a:buFont typeface="Arial" panose="020B0604020202020204" pitchFamily="34" charset="0"/>
              <a:buChar char="•"/>
            </a:pPr>
            <a:r>
              <a:rPr lang="en-US" sz="1600" u="sng" dirty="0"/>
              <a:t>R. Patel et al [8] </a:t>
            </a:r>
            <a:r>
              <a:rPr lang="en-US" sz="1600" u="sng" dirty="0">
                <a:solidFill>
                  <a:srgbClr val="00ACD9"/>
                </a:solidFill>
              </a:rPr>
              <a:t>(SANDIA)</a:t>
            </a:r>
            <a:r>
              <a:rPr lang="en-US" sz="1600" u="sng" dirty="0"/>
              <a:t>: A</a:t>
            </a:r>
            <a:r>
              <a:rPr lang="en-US" sz="1600" dirty="0"/>
              <a:t>pplies a neural network parameterization of governing physics in modal space, allowing a characterization of differential operators while providing structure which may be used to impose biases related to symmetry, isotropy, and conservation form.</a:t>
            </a:r>
            <a:endParaRPr lang="en-US" sz="1600" u="sng" dirty="0"/>
          </a:p>
          <a:p>
            <a:pPr marL="800100" lvl="1" indent="-342900">
              <a:buFont typeface="Arial" panose="020B0604020202020204" pitchFamily="34" charset="0"/>
              <a:buChar char="•"/>
            </a:pPr>
            <a:endParaRPr lang="en-US" sz="1600" u="sng" dirty="0"/>
          </a:p>
          <a:p>
            <a:pPr marL="742950" lvl="1" indent="-285750">
              <a:buFont typeface="Arial" panose="020B0604020202020204" pitchFamily="34" charset="0"/>
              <a:buChar char="•"/>
            </a:pPr>
            <a:r>
              <a:rPr lang="en-US" sz="1600" u="sng" dirty="0"/>
              <a:t>H. You et al. [9] </a:t>
            </a:r>
            <a:r>
              <a:rPr lang="en-US" sz="1600" u="sng" dirty="0">
                <a:solidFill>
                  <a:srgbClr val="00ACD9"/>
                </a:solidFill>
              </a:rPr>
              <a:t>(SANDIA)</a:t>
            </a:r>
            <a:r>
              <a:rPr lang="en-US" sz="1600" u="sng" dirty="0"/>
              <a:t>: </a:t>
            </a:r>
            <a:r>
              <a:rPr lang="en-US" sz="1600" dirty="0"/>
              <a:t>Nonlocal Kernel Network (NKN): NKN stems from the interpretation of the neural network as a discrete nonlocal diffusion reaction equation that, in the limit of infinite layers, is equivalent to a parabolic nonlocal equation.</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u="sng" dirty="0"/>
              <a:t>K. Bhattacharya et al. [10]:</a:t>
            </a:r>
            <a:r>
              <a:rPr lang="en-US" sz="1600" dirty="0"/>
              <a:t> General framework for data-driven approximation of input-output maps between infinite-dimensional spaces. The proposed approach is motivated by the recent successes of neural networks and deep learning, in combination with ideas from model reduction. </a:t>
            </a:r>
            <a:br>
              <a:rPr lang="en-US" sz="1600" dirty="0"/>
            </a:br>
            <a:endParaRPr lang="en-US" sz="1600" dirty="0"/>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5297562"/>
            <a:ext cx="10252037" cy="1169551"/>
          </a:xfrm>
          <a:prstGeom prst="rect">
            <a:avLst/>
          </a:prstGeom>
          <a:noFill/>
        </p:spPr>
        <p:txBody>
          <a:bodyPr wrap="none" rtlCol="0">
            <a:spAutoFit/>
          </a:bodyPr>
          <a:lstStyle/>
          <a:p>
            <a:r>
              <a:rPr lang="en-US" sz="1400" dirty="0">
                <a:solidFill>
                  <a:srgbClr val="000000"/>
                </a:solidFill>
              </a:rPr>
              <a:t>[1]</a:t>
            </a:r>
            <a:r>
              <a:rPr lang="en-US" sz="1400" dirty="0">
                <a:solidFill>
                  <a:srgbClr val="27ADCF"/>
                </a:solidFill>
              </a:rPr>
              <a:t> </a:t>
            </a:r>
            <a:r>
              <a:rPr lang="en-US" sz="1400" dirty="0">
                <a:solidFill>
                  <a:srgbClr val="27ADCF"/>
                </a:solidFill>
                <a:hlinkClick r:id="rId3"/>
              </a:rPr>
              <a:t>G. Kissas et al - Learning operators with coupled attention – 2022</a:t>
            </a:r>
            <a:endParaRPr lang="en-US" sz="1400" dirty="0">
              <a:solidFill>
                <a:srgbClr val="27ADCF"/>
              </a:solidFill>
            </a:endParaRPr>
          </a:p>
          <a:p>
            <a:r>
              <a:rPr lang="en-US" sz="1400" dirty="0">
                <a:solidFill>
                  <a:srgbClr val="000000"/>
                </a:solidFill>
              </a:rPr>
              <a:t>[8] </a:t>
            </a:r>
            <a:r>
              <a:rPr lang="en-US" sz="1400" dirty="0">
                <a:hlinkClick r:id="rId4"/>
              </a:rPr>
              <a:t>R. Patel et al - A physics-informed operator regression framework for extracting data-driven continuum models - 2020</a:t>
            </a:r>
            <a:endParaRPr lang="en-US" sz="1400" dirty="0">
              <a:solidFill>
                <a:srgbClr val="000000"/>
              </a:solidFill>
            </a:endParaRPr>
          </a:p>
          <a:p>
            <a:r>
              <a:rPr lang="en-US" sz="1400" dirty="0">
                <a:solidFill>
                  <a:srgbClr val="000000"/>
                </a:solidFill>
              </a:rPr>
              <a:t>[9] </a:t>
            </a:r>
            <a:r>
              <a:rPr lang="en-US" sz="1400" dirty="0">
                <a:solidFill>
                  <a:srgbClr val="000000"/>
                </a:solidFill>
                <a:hlinkClick r:id="rId5"/>
              </a:rPr>
              <a:t>H. You et al - </a:t>
            </a:r>
            <a:r>
              <a:rPr lang="en-US" sz="1400" dirty="0">
                <a:hlinkClick r:id="rId5"/>
              </a:rPr>
              <a:t>Nonlocal Kernel Network (NKN): a Stable and Resolution-Independent Deep Neural Network - 2022</a:t>
            </a:r>
            <a:endParaRPr lang="en-US" sz="1400" dirty="0">
              <a:solidFill>
                <a:srgbClr val="000000"/>
              </a:solidFill>
            </a:endParaRPr>
          </a:p>
          <a:p>
            <a:r>
              <a:rPr lang="en-US" sz="1400" dirty="0">
                <a:solidFill>
                  <a:srgbClr val="000000"/>
                </a:solidFill>
              </a:rPr>
              <a:t>[10] </a:t>
            </a:r>
            <a:r>
              <a:rPr lang="en-US" sz="1400" dirty="0">
                <a:solidFill>
                  <a:srgbClr val="000000"/>
                </a:solidFill>
                <a:hlinkClick r:id="rId6"/>
              </a:rPr>
              <a:t>K. Bhattacharya et al - </a:t>
            </a:r>
            <a:r>
              <a:rPr lang="en-US" sz="1400" dirty="0">
                <a:hlinkClick r:id="rId6"/>
              </a:rPr>
              <a:t>Model Reduction and Neural Networks for Parametric PDEs - 2020</a:t>
            </a:r>
            <a:endParaRPr lang="en-US" sz="1400" dirty="0">
              <a:solidFill>
                <a:srgbClr val="000000"/>
              </a:solidFill>
            </a:endParaRPr>
          </a:p>
          <a:p>
            <a:endParaRPr lang="en-US" sz="1400" dirty="0"/>
          </a:p>
        </p:txBody>
      </p:sp>
    </p:spTree>
    <p:extLst>
      <p:ext uri="{BB962C8B-B14F-4D97-AF65-F5344CB8AC3E}">
        <p14:creationId xmlns:p14="http://schemas.microsoft.com/office/powerpoint/2010/main" val="39274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7</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927100"/>
            <a:ext cx="11200803" cy="3046988"/>
          </a:xfrm>
          <a:prstGeom prst="rect">
            <a:avLst/>
          </a:prstGeom>
          <a:noFill/>
        </p:spPr>
        <p:txBody>
          <a:bodyPr wrap="square" rtlCol="0">
            <a:spAutoFit/>
          </a:bodyPr>
          <a:lstStyle/>
          <a:p>
            <a:pPr marL="342900" indent="-342900">
              <a:buFont typeface="+mj-lt"/>
              <a:buAutoNum type="arabicPeriod"/>
            </a:pPr>
            <a:r>
              <a:rPr lang="en-US" sz="1600" dirty="0"/>
              <a:t>“Parametric approaches (Part II):</a:t>
            </a:r>
          </a:p>
          <a:p>
            <a:endParaRPr lang="en-US" sz="1600" dirty="0"/>
          </a:p>
          <a:p>
            <a:pPr marL="742950" lvl="1" indent="-285750">
              <a:buFont typeface="Arial" panose="020B0604020202020204" pitchFamily="34" charset="0"/>
              <a:buChar char="•"/>
            </a:pPr>
            <a:r>
              <a:rPr lang="en-US" sz="1600" u="sng" dirty="0"/>
              <a:t>C. R. Gin et al. [11]:</a:t>
            </a:r>
            <a:r>
              <a:rPr lang="en-US" sz="1600" dirty="0"/>
              <a:t> </a:t>
            </a:r>
            <a:r>
              <a:rPr lang="en-US" sz="1600" dirty="0" err="1"/>
              <a:t>DeepGreen</a:t>
            </a:r>
            <a:r>
              <a:rPr lang="en-US" sz="1600" dirty="0"/>
              <a:t>: A deep learning approach for directly approximating the Green’s function of differential equations [2]</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u="sng" dirty="0"/>
              <a:t>N. H. Nelsen et al. [12]:</a:t>
            </a:r>
            <a:r>
              <a:rPr lang="en-US" sz="1600" dirty="0"/>
              <a:t> Multi-wavelet approach for learning projections of an integral kernel operator to approximate the true operator and a random feature approach for learning the solution map of PDEs [3]</a:t>
            </a:r>
            <a:br>
              <a:rPr lang="en-US" sz="1600" dirty="0"/>
            </a:br>
            <a:endParaRPr lang="en-US" sz="1600" dirty="0"/>
          </a:p>
          <a:p>
            <a:r>
              <a:rPr lang="en-US" sz="1600" u="sng" dirty="0"/>
              <a:t>Note:</a:t>
            </a:r>
            <a:r>
              <a:rPr lang="en-US" sz="1600" dirty="0"/>
              <a:t> While the Fourier Neural Operator and the </a:t>
            </a:r>
            <a:r>
              <a:rPr lang="en-US" sz="1600" dirty="0" err="1"/>
              <a:t>DeepONet</a:t>
            </a:r>
            <a:r>
              <a:rPr lang="en-US" sz="1600" dirty="0"/>
              <a:t> methods come with theoretical guarantees of universal approximation, meaning that under some assumptions these classes of models can approximate any continuous operator to arbitrary accuracy, no theoretical guarantees of the approximation power of these last approaches are presented.” [1]</a:t>
            </a:r>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5754762"/>
            <a:ext cx="9672648" cy="738664"/>
          </a:xfrm>
          <a:prstGeom prst="rect">
            <a:avLst/>
          </a:prstGeom>
          <a:noFill/>
        </p:spPr>
        <p:txBody>
          <a:bodyPr wrap="none" rtlCol="0">
            <a:spAutoFit/>
          </a:bodyPr>
          <a:lstStyle/>
          <a:p>
            <a:r>
              <a:rPr lang="en-US" sz="1400" dirty="0">
                <a:solidFill>
                  <a:srgbClr val="000000"/>
                </a:solidFill>
              </a:rPr>
              <a:t>[1]</a:t>
            </a:r>
            <a:r>
              <a:rPr lang="en-US" sz="1400" dirty="0">
                <a:solidFill>
                  <a:srgbClr val="27ADCF"/>
                </a:solidFill>
              </a:rPr>
              <a:t> </a:t>
            </a:r>
            <a:r>
              <a:rPr lang="en-US" sz="1400" dirty="0">
                <a:solidFill>
                  <a:srgbClr val="27ADCF"/>
                </a:solidFill>
                <a:hlinkClick r:id="rId3"/>
              </a:rPr>
              <a:t>G. Kissas et al - Learning operators with coupled attention – 2022</a:t>
            </a:r>
            <a:endParaRPr lang="en-US" sz="1400" dirty="0">
              <a:solidFill>
                <a:srgbClr val="27ADCF"/>
              </a:solidFill>
            </a:endParaRPr>
          </a:p>
          <a:p>
            <a:r>
              <a:rPr lang="en-US" sz="1400" dirty="0">
                <a:solidFill>
                  <a:srgbClr val="000000"/>
                </a:solidFill>
              </a:rPr>
              <a:t>[11] </a:t>
            </a:r>
            <a:r>
              <a:rPr lang="en-US" sz="1400" dirty="0">
                <a:solidFill>
                  <a:srgbClr val="000000"/>
                </a:solidFill>
                <a:hlinkClick r:id="rId4"/>
              </a:rPr>
              <a:t>C. R. Gin et al - </a:t>
            </a:r>
            <a:r>
              <a:rPr lang="en-US" sz="1400" dirty="0" err="1">
                <a:hlinkClick r:id="rId4"/>
              </a:rPr>
              <a:t>DeepGreen</a:t>
            </a:r>
            <a:r>
              <a:rPr lang="en-US" sz="1400" dirty="0">
                <a:hlinkClick r:id="rId4"/>
              </a:rPr>
              <a:t>: deep learning of Green’s functions for nonlinear boundary value problems - 2021</a:t>
            </a:r>
            <a:r>
              <a:rPr lang="en-US" sz="1400" dirty="0">
                <a:solidFill>
                  <a:srgbClr val="000000"/>
                </a:solidFill>
                <a:hlinkClick r:id="rId4"/>
              </a:rPr>
              <a:t> </a:t>
            </a:r>
            <a:endParaRPr lang="en-US" sz="1400" dirty="0">
              <a:solidFill>
                <a:srgbClr val="000000"/>
              </a:solidFill>
            </a:endParaRPr>
          </a:p>
          <a:p>
            <a:r>
              <a:rPr lang="en-US" sz="1400" dirty="0">
                <a:solidFill>
                  <a:srgbClr val="000000"/>
                </a:solidFill>
              </a:rPr>
              <a:t>[12] </a:t>
            </a:r>
            <a:r>
              <a:rPr lang="en-US" sz="1400" dirty="0">
                <a:solidFill>
                  <a:srgbClr val="000000"/>
                </a:solidFill>
                <a:hlinkClick r:id="rId5"/>
              </a:rPr>
              <a:t>N. H. Nelsen et al - </a:t>
            </a:r>
            <a:r>
              <a:rPr lang="en-US" sz="1400" dirty="0">
                <a:hlinkClick r:id="rId5"/>
              </a:rPr>
              <a:t>The Random Feature Model for Input-Output Maps between Banach Spaces</a:t>
            </a:r>
            <a:r>
              <a:rPr lang="en-US" sz="1400" dirty="0">
                <a:solidFill>
                  <a:srgbClr val="000000"/>
                </a:solidFill>
                <a:hlinkClick r:id="rId5"/>
              </a:rPr>
              <a:t> - 2020</a:t>
            </a:r>
            <a:endParaRPr lang="en-US" sz="1400" dirty="0"/>
          </a:p>
        </p:txBody>
      </p:sp>
    </p:spTree>
    <p:extLst>
      <p:ext uri="{BB962C8B-B14F-4D97-AF65-F5344CB8AC3E}">
        <p14:creationId xmlns:p14="http://schemas.microsoft.com/office/powerpoint/2010/main" val="21876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8</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1066800"/>
            <a:ext cx="10857903" cy="4278094"/>
          </a:xfrm>
          <a:prstGeom prst="rect">
            <a:avLst/>
          </a:prstGeom>
          <a:noFill/>
        </p:spPr>
        <p:txBody>
          <a:bodyPr wrap="square" rtlCol="0">
            <a:spAutoFit/>
          </a:bodyPr>
          <a:lstStyle/>
          <a:p>
            <a:pPr marL="342900" indent="-342900">
              <a:buFont typeface="+mj-lt"/>
              <a:buAutoNum type="arabicPeriod" startAt="2"/>
            </a:pPr>
            <a:r>
              <a:rPr lang="en-US" sz="1600" dirty="0"/>
              <a:t>“Non-parametric approaches: </a:t>
            </a:r>
            <a:br>
              <a:rPr lang="en-US" sz="1600" dirty="0"/>
            </a:br>
            <a:endParaRPr lang="en-US" sz="1600" dirty="0"/>
          </a:p>
          <a:p>
            <a:pPr marL="742950" lvl="1" indent="-285750">
              <a:buFont typeface="Arial" panose="020B0604020202020204" pitchFamily="34" charset="0"/>
              <a:buChar char="•"/>
            </a:pPr>
            <a:r>
              <a:rPr lang="en-US" sz="1600" dirty="0"/>
              <a:t>Operator-Valued Kernel methods:</a:t>
            </a:r>
          </a:p>
          <a:p>
            <a:pPr marL="742950" lvl="1"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dirty="0"/>
              <a:t>…</a:t>
            </a:r>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u="sng" dirty="0"/>
              <a:t>H. Kadri et al. [13]:</a:t>
            </a:r>
            <a:r>
              <a:rPr lang="en-US" sz="1600" dirty="0"/>
              <a:t> Focused on the use of reproducing kernel Hilbert space theory to learn from such functional data.</a:t>
            </a:r>
            <a:br>
              <a:rPr lang="en-US" sz="1600" dirty="0"/>
            </a:br>
            <a:endParaRPr lang="en-US" sz="1600" dirty="0"/>
          </a:p>
          <a:p>
            <a:pPr marL="1200150" lvl="2" indent="-285750">
              <a:buFont typeface="Arial" panose="020B0604020202020204" pitchFamily="34" charset="0"/>
              <a:buChar char="•"/>
            </a:pPr>
            <a:r>
              <a:rPr lang="en-US" sz="1600" u="sng" dirty="0"/>
              <a:t>G. </a:t>
            </a:r>
            <a:r>
              <a:rPr lang="en-US" sz="1600" u="sng" dirty="0" err="1"/>
              <a:t>Kissas</a:t>
            </a:r>
            <a:r>
              <a:rPr lang="en-US" sz="1600" u="sng" dirty="0"/>
              <a:t> et al. [1]:</a:t>
            </a:r>
            <a:r>
              <a:rPr lang="en-US" sz="1600" dirty="0"/>
              <a:t> Learning Operators with Coupled Attention (LOCA), motivated from the recent success of the attention mechanism. The input functions are mapped to a finite set of features which are then averaged with attention weights that depend on the output query locations.</a:t>
            </a:r>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u="sng" dirty="0"/>
              <a:t>N. Trask et al [14] </a:t>
            </a:r>
            <a:r>
              <a:rPr lang="en-US" sz="1600" u="sng" dirty="0">
                <a:solidFill>
                  <a:srgbClr val="00ACD9"/>
                </a:solidFill>
              </a:rPr>
              <a:t>(SANDIA)</a:t>
            </a:r>
            <a:r>
              <a:rPr lang="en-US" sz="1600" u="sng" dirty="0"/>
              <a:t>:</a:t>
            </a:r>
            <a:r>
              <a:rPr lang="en-US" sz="1600" dirty="0"/>
              <a:t> Generalized Moving Least Squares (GMLS) - Generalizes CNNs by introducing methods for data on unstructured point clouds based on GMLS. GMLS is a non-parametric technique for estimating linear bounded functionals from scattered data, and has recently been used in the literature for solving partial differential equations.</a:t>
            </a:r>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5703962"/>
            <a:ext cx="8210133" cy="738664"/>
          </a:xfrm>
          <a:prstGeom prst="rect">
            <a:avLst/>
          </a:prstGeom>
          <a:noFill/>
        </p:spPr>
        <p:txBody>
          <a:bodyPr wrap="none" rtlCol="0">
            <a:spAutoFit/>
          </a:bodyPr>
          <a:lstStyle/>
          <a:p>
            <a:r>
              <a:rPr lang="en-US" sz="1400" dirty="0">
                <a:solidFill>
                  <a:srgbClr val="000000"/>
                </a:solidFill>
              </a:rPr>
              <a:t>[1] </a:t>
            </a:r>
            <a:r>
              <a:rPr lang="en-US" sz="1400" dirty="0">
                <a:solidFill>
                  <a:srgbClr val="27ADCF"/>
                </a:solidFill>
                <a:hlinkClick r:id="rId3"/>
              </a:rPr>
              <a:t>G. Kissas et al - Learning operators with coupled attention – 2022</a:t>
            </a:r>
            <a:endParaRPr lang="en-US" sz="1400" dirty="0">
              <a:solidFill>
                <a:srgbClr val="000000"/>
              </a:solidFill>
            </a:endParaRPr>
          </a:p>
          <a:p>
            <a:r>
              <a:rPr lang="en-US" sz="1400" dirty="0">
                <a:solidFill>
                  <a:srgbClr val="000000"/>
                </a:solidFill>
              </a:rPr>
              <a:t>[13] </a:t>
            </a:r>
            <a:r>
              <a:rPr lang="en-US" sz="1400" dirty="0">
                <a:solidFill>
                  <a:srgbClr val="000000"/>
                </a:solidFill>
                <a:hlinkClick r:id="rId4"/>
              </a:rPr>
              <a:t>H. Kadri et al. - </a:t>
            </a:r>
            <a:r>
              <a:rPr lang="en-US" sz="1400" dirty="0">
                <a:hlinkClick r:id="rId4"/>
              </a:rPr>
              <a:t>Operator-valued Kernels for Learning from Functional Response Data – 2016</a:t>
            </a:r>
            <a:endParaRPr lang="en-US" sz="1400" dirty="0">
              <a:solidFill>
                <a:srgbClr val="000000"/>
              </a:solidFill>
            </a:endParaRPr>
          </a:p>
          <a:p>
            <a:r>
              <a:rPr lang="en-US" sz="1400" dirty="0">
                <a:solidFill>
                  <a:srgbClr val="000000"/>
                </a:solidFill>
              </a:rPr>
              <a:t>[14] </a:t>
            </a:r>
            <a:r>
              <a:rPr lang="en-US" sz="1400" dirty="0">
                <a:hlinkClick r:id="rId5"/>
              </a:rPr>
              <a:t>N. Trask et al - GMLS-Nets- A framework for learning from unstructured data - 2019</a:t>
            </a:r>
            <a:endParaRPr lang="en-US" sz="1400" dirty="0">
              <a:solidFill>
                <a:srgbClr val="000000"/>
              </a:solidFill>
            </a:endParaRPr>
          </a:p>
        </p:txBody>
      </p:sp>
      <p:sp>
        <p:nvSpPr>
          <p:cNvPr id="5" name="Oval 4">
            <a:extLst>
              <a:ext uri="{FF2B5EF4-FFF2-40B4-BE49-F238E27FC236}">
                <a16:creationId xmlns:a16="http://schemas.microsoft.com/office/drawing/2014/main" id="{54EB6B44-F73F-1041-8BBB-E780A610644C}"/>
              </a:ext>
            </a:extLst>
          </p:cNvPr>
          <p:cNvSpPr/>
          <p:nvPr/>
        </p:nvSpPr>
        <p:spPr>
          <a:xfrm rot="19108514">
            <a:off x="8533634" y="595291"/>
            <a:ext cx="2362200" cy="146409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794D947-61FD-C640-84C2-B9D8845D7F96}"/>
              </a:ext>
            </a:extLst>
          </p:cNvPr>
          <p:cNvSpPr/>
          <p:nvPr/>
        </p:nvSpPr>
        <p:spPr>
          <a:xfrm rot="19817127">
            <a:off x="8810883" y="730296"/>
            <a:ext cx="1784862" cy="11349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B05D4E-5064-7C40-AB50-0F0FDA9C260A}"/>
              </a:ext>
            </a:extLst>
          </p:cNvPr>
          <p:cNvSpPr/>
          <p:nvPr/>
        </p:nvSpPr>
        <p:spPr>
          <a:xfrm>
            <a:off x="9039483" y="1066800"/>
            <a:ext cx="1057017" cy="72415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E4CC91-E0A2-254F-9649-FA6B29FD842B}"/>
              </a:ext>
            </a:extLst>
          </p:cNvPr>
          <p:cNvSpPr txBox="1"/>
          <p:nvPr/>
        </p:nvSpPr>
        <p:spPr>
          <a:xfrm>
            <a:off x="8926853" y="1983229"/>
            <a:ext cx="641138" cy="307777"/>
          </a:xfrm>
          <a:prstGeom prst="rect">
            <a:avLst/>
          </a:prstGeom>
          <a:noFill/>
        </p:spPr>
        <p:txBody>
          <a:bodyPr wrap="none" rtlCol="0">
            <a:spAutoFit/>
          </a:bodyPr>
          <a:lstStyle/>
          <a:p>
            <a:r>
              <a:rPr lang="en-US" sz="1400" dirty="0"/>
              <a:t>LOCA</a:t>
            </a:r>
          </a:p>
        </p:txBody>
      </p:sp>
      <p:sp>
        <p:nvSpPr>
          <p:cNvPr id="12" name="TextBox 11">
            <a:extLst>
              <a:ext uri="{FF2B5EF4-FFF2-40B4-BE49-F238E27FC236}">
                <a16:creationId xmlns:a16="http://schemas.microsoft.com/office/drawing/2014/main" id="{9EBCE1C5-2BC6-DE4C-8EE5-89F4C19EDFD3}"/>
              </a:ext>
            </a:extLst>
          </p:cNvPr>
          <p:cNvSpPr txBox="1"/>
          <p:nvPr/>
        </p:nvSpPr>
        <p:spPr>
          <a:xfrm>
            <a:off x="9387935" y="734129"/>
            <a:ext cx="1067921" cy="307777"/>
          </a:xfrm>
          <a:prstGeom prst="rect">
            <a:avLst/>
          </a:prstGeom>
          <a:noFill/>
        </p:spPr>
        <p:txBody>
          <a:bodyPr wrap="none" rtlCol="0">
            <a:spAutoFit/>
          </a:bodyPr>
          <a:lstStyle/>
          <a:p>
            <a:r>
              <a:rPr lang="en-US" sz="1400" dirty="0" err="1"/>
              <a:t>DeepONet</a:t>
            </a:r>
            <a:endParaRPr lang="en-US" sz="1400" dirty="0"/>
          </a:p>
        </p:txBody>
      </p:sp>
      <p:sp>
        <p:nvSpPr>
          <p:cNvPr id="13" name="TextBox 12">
            <a:extLst>
              <a:ext uri="{FF2B5EF4-FFF2-40B4-BE49-F238E27FC236}">
                <a16:creationId xmlns:a16="http://schemas.microsoft.com/office/drawing/2014/main" id="{48E93A7B-3622-9D46-AAB5-E90A5B5FA05C}"/>
              </a:ext>
            </a:extLst>
          </p:cNvPr>
          <p:cNvSpPr txBox="1"/>
          <p:nvPr/>
        </p:nvSpPr>
        <p:spPr>
          <a:xfrm>
            <a:off x="9102115" y="1366458"/>
            <a:ext cx="551754" cy="307777"/>
          </a:xfrm>
          <a:prstGeom prst="rect">
            <a:avLst/>
          </a:prstGeom>
          <a:noFill/>
        </p:spPr>
        <p:txBody>
          <a:bodyPr wrap="none" rtlCol="0">
            <a:spAutoFit/>
          </a:bodyPr>
          <a:lstStyle/>
          <a:p>
            <a:r>
              <a:rPr lang="en-US" sz="1400" dirty="0"/>
              <a:t>FNO</a:t>
            </a:r>
          </a:p>
        </p:txBody>
      </p:sp>
    </p:spTree>
    <p:extLst>
      <p:ext uri="{BB962C8B-B14F-4D97-AF65-F5344CB8AC3E}">
        <p14:creationId xmlns:p14="http://schemas.microsoft.com/office/powerpoint/2010/main" val="100119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911C-6C28-A947-943E-0A480B61AA42}"/>
              </a:ext>
            </a:extLst>
          </p:cNvPr>
          <p:cNvSpPr>
            <a:spLocks noGrp="1"/>
          </p:cNvSpPr>
          <p:nvPr>
            <p:ph type="title"/>
          </p:nvPr>
        </p:nvSpPr>
        <p:spPr/>
        <p:txBody>
          <a:bodyPr>
            <a:normAutofit/>
          </a:bodyPr>
          <a:lstStyle/>
          <a:p>
            <a:r>
              <a:rPr lang="en-US" b="1" dirty="0">
                <a:ea typeface="Open Sans" panose="020B0606030504020204" pitchFamily="34" charset="0"/>
                <a:cs typeface="Open Sans" panose="020B0606030504020204" pitchFamily="34" charset="0"/>
              </a:rPr>
              <a:t>Operator Learning</a:t>
            </a:r>
            <a:endParaRPr lang="en-US" dirty="0"/>
          </a:p>
        </p:txBody>
      </p:sp>
      <p:sp>
        <p:nvSpPr>
          <p:cNvPr id="4" name="Slide Number Placeholder 3">
            <a:extLst>
              <a:ext uri="{FF2B5EF4-FFF2-40B4-BE49-F238E27FC236}">
                <a16:creationId xmlns:a16="http://schemas.microsoft.com/office/drawing/2014/main" id="{D17AF120-0D1B-F844-A3FA-3D890814AE3E}"/>
              </a:ext>
            </a:extLst>
          </p:cNvPr>
          <p:cNvSpPr>
            <a:spLocks noGrp="1"/>
          </p:cNvSpPr>
          <p:nvPr>
            <p:ph type="sldNum" sz="quarter" idx="4"/>
          </p:nvPr>
        </p:nvSpPr>
        <p:spPr/>
        <p:txBody>
          <a:bodyPr/>
          <a:lstStyle/>
          <a:p>
            <a:pPr algn="ctr"/>
            <a:fld id="{F6B149FD-26F7-3645-B4E7-BA8B8CC5EEA8}" type="slidenum">
              <a:rPr lang="en-US" smtClean="0"/>
              <a:pPr algn="ctr"/>
              <a:t>9</a:t>
            </a:fld>
            <a:endParaRPr lang="en-US" dirty="0"/>
          </a:p>
        </p:txBody>
      </p:sp>
      <p:sp>
        <p:nvSpPr>
          <p:cNvPr id="7" name="TextBox 6">
            <a:extLst>
              <a:ext uri="{FF2B5EF4-FFF2-40B4-BE49-F238E27FC236}">
                <a16:creationId xmlns:a16="http://schemas.microsoft.com/office/drawing/2014/main" id="{8C44EDD6-BFDA-3A48-AC70-FE1A308E5306}"/>
              </a:ext>
            </a:extLst>
          </p:cNvPr>
          <p:cNvSpPr txBox="1"/>
          <p:nvPr/>
        </p:nvSpPr>
        <p:spPr>
          <a:xfrm>
            <a:off x="559397" y="1066800"/>
            <a:ext cx="10857903" cy="338554"/>
          </a:xfrm>
          <a:prstGeom prst="rect">
            <a:avLst/>
          </a:prstGeom>
          <a:noFill/>
        </p:spPr>
        <p:txBody>
          <a:bodyPr wrap="square" rtlCol="0">
            <a:spAutoFit/>
          </a:bodyPr>
          <a:lstStyle/>
          <a:p>
            <a:pPr marL="342900" indent="-342900">
              <a:buFont typeface="+mj-lt"/>
              <a:buAutoNum type="arabicPeriod" startAt="3"/>
            </a:pPr>
            <a:r>
              <a:rPr lang="en-US" sz="1600" dirty="0"/>
              <a:t>Functional Data Analysis (FDA) [15,16]: Formulating models with functional data“[1]</a:t>
            </a:r>
          </a:p>
        </p:txBody>
      </p:sp>
      <p:sp>
        <p:nvSpPr>
          <p:cNvPr id="10" name="TextBox 9">
            <a:hlinkClick r:id="rId2"/>
            <a:extLst>
              <a:ext uri="{FF2B5EF4-FFF2-40B4-BE49-F238E27FC236}">
                <a16:creationId xmlns:a16="http://schemas.microsoft.com/office/drawing/2014/main" id="{F8CC8EF7-24D8-E944-BE59-D8673FB0107F}"/>
              </a:ext>
            </a:extLst>
          </p:cNvPr>
          <p:cNvSpPr txBox="1"/>
          <p:nvPr/>
        </p:nvSpPr>
        <p:spPr>
          <a:xfrm>
            <a:off x="559397" y="5576962"/>
            <a:ext cx="6014275" cy="738664"/>
          </a:xfrm>
          <a:prstGeom prst="rect">
            <a:avLst/>
          </a:prstGeom>
          <a:noFill/>
        </p:spPr>
        <p:txBody>
          <a:bodyPr wrap="none" rtlCol="0">
            <a:spAutoFit/>
          </a:bodyPr>
          <a:lstStyle/>
          <a:p>
            <a:r>
              <a:rPr lang="en-US" sz="1400" dirty="0">
                <a:solidFill>
                  <a:srgbClr val="000000"/>
                </a:solidFill>
              </a:rPr>
              <a:t>[1] </a:t>
            </a:r>
            <a:r>
              <a:rPr lang="en-US" sz="1400" dirty="0">
                <a:solidFill>
                  <a:srgbClr val="27ADCF"/>
                </a:solidFill>
                <a:hlinkClick r:id="rId3"/>
              </a:rPr>
              <a:t>G. Kissas et al - Learning operators with coupled attention – 2022</a:t>
            </a:r>
            <a:endParaRPr lang="en-US" sz="1400" dirty="0">
              <a:solidFill>
                <a:srgbClr val="000000"/>
              </a:solidFill>
            </a:endParaRPr>
          </a:p>
          <a:p>
            <a:r>
              <a:rPr lang="en-US" sz="1400" dirty="0">
                <a:solidFill>
                  <a:srgbClr val="000000"/>
                </a:solidFill>
              </a:rPr>
              <a:t>[14] </a:t>
            </a:r>
            <a:r>
              <a:rPr lang="en-US" sz="1400" dirty="0">
                <a:solidFill>
                  <a:srgbClr val="000000"/>
                </a:solidFill>
                <a:hlinkClick r:id="rId4"/>
              </a:rPr>
              <a:t>J. O. Ramsay - </a:t>
            </a:r>
            <a:r>
              <a:rPr lang="en-US" sz="1400" dirty="0">
                <a:hlinkClick r:id="rId4"/>
              </a:rPr>
              <a:t>When the data are functions - 1982</a:t>
            </a:r>
            <a:endParaRPr lang="en-US" sz="1400" dirty="0">
              <a:solidFill>
                <a:srgbClr val="000000"/>
              </a:solidFill>
            </a:endParaRPr>
          </a:p>
          <a:p>
            <a:r>
              <a:rPr lang="en-US" sz="1400" dirty="0">
                <a:solidFill>
                  <a:srgbClr val="000000"/>
                </a:solidFill>
              </a:rPr>
              <a:t>[15] </a:t>
            </a:r>
            <a:r>
              <a:rPr lang="en-US" sz="1400" dirty="0">
                <a:solidFill>
                  <a:srgbClr val="000000"/>
                </a:solidFill>
                <a:hlinkClick r:id="rId5"/>
              </a:rPr>
              <a:t>J. O. Ramsay et al - </a:t>
            </a:r>
            <a:r>
              <a:rPr lang="en-US" sz="1400" dirty="0">
                <a:hlinkClick r:id="rId5"/>
              </a:rPr>
              <a:t>Some Tools for Functional Data Analysis - 1991</a:t>
            </a:r>
            <a:endParaRPr lang="en-US" sz="1400" dirty="0">
              <a:solidFill>
                <a:srgbClr val="000000"/>
              </a:solidFill>
            </a:endParaRPr>
          </a:p>
        </p:txBody>
      </p:sp>
    </p:spTree>
    <p:extLst>
      <p:ext uri="{BB962C8B-B14F-4D97-AF65-F5344CB8AC3E}">
        <p14:creationId xmlns:p14="http://schemas.microsoft.com/office/powerpoint/2010/main" val="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andia_Brand_Light_Theme_UUR">
  <a:themeElements>
    <a:clrScheme name="Sandia">
      <a:dk1>
        <a:srgbClr val="373434"/>
      </a:dk1>
      <a:lt1>
        <a:srgbClr val="FFFFFF"/>
      </a:lt1>
      <a:dk2>
        <a:srgbClr val="005376"/>
      </a:dk2>
      <a:lt2>
        <a:srgbClr val="E7E6E6"/>
      </a:lt2>
      <a:accent1>
        <a:srgbClr val="27ADCF"/>
      </a:accent1>
      <a:accent2>
        <a:srgbClr val="269077"/>
      </a:accent2>
      <a:accent3>
        <a:srgbClr val="6AB344"/>
      </a:accent3>
      <a:accent4>
        <a:srgbClr val="F69B45"/>
      </a:accent4>
      <a:accent5>
        <a:srgbClr val="A93F36"/>
      </a:accent5>
      <a:accent6>
        <a:srgbClr val="7F3A7F"/>
      </a:accent6>
      <a:hlink>
        <a:srgbClr val="27ADCF"/>
      </a:hlink>
      <a:folHlink>
        <a:srgbClr val="285C7B"/>
      </a:folHlink>
    </a:clrScheme>
    <a:fontScheme name="Sandia Fonts">
      <a:majorFont>
        <a:latin typeface="Exo 2 SemiBold"/>
        <a:ea typeface=""/>
        <a:cs typeface=""/>
      </a:majorFont>
      <a:minorFont>
        <a:latin typeface="Open San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Classic_16x9_revNov20" id="{28973EA0-F79F-D143-9F2E-E02473C2F5DC}" vid="{C1F72220-3D98-BD46-AD2C-B53DD4038D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32463</TotalTime>
  <Words>3007</Words>
  <Application>Microsoft Macintosh PowerPoint</Application>
  <PresentationFormat>Widescreen</PresentationFormat>
  <Paragraphs>189</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Wingdings</vt:lpstr>
      <vt:lpstr>Exo 2 SemiBold</vt:lpstr>
      <vt:lpstr>Open Sans</vt:lpstr>
      <vt:lpstr>Calibri</vt:lpstr>
      <vt:lpstr>Cambria Math</vt:lpstr>
      <vt:lpstr>1_Sandia_Brand_Light_Theme_UUR</vt:lpstr>
      <vt:lpstr>Operator Learning and  Deep Operator Networs</vt:lpstr>
      <vt:lpstr>Operator Learning</vt:lpstr>
      <vt:lpstr>Operator Learning</vt:lpstr>
      <vt:lpstr>Operator Learning</vt:lpstr>
      <vt:lpstr>Operator Learning</vt:lpstr>
      <vt:lpstr>Operator Learning</vt:lpstr>
      <vt:lpstr>Operator Learning</vt:lpstr>
      <vt:lpstr>Operator Learning</vt:lpstr>
      <vt:lpstr>Operator Learning</vt:lpstr>
      <vt:lpstr>Critiques to Fourier Neural Operator – Part I</vt:lpstr>
      <vt:lpstr>Critiques to Fourier Neural Operator – Part II</vt:lpstr>
      <vt:lpstr>Deep Operator Networks (DeepONets)</vt:lpstr>
      <vt:lpstr>Deep Operator Networks (DeepONets)</vt:lpstr>
      <vt:lpstr>Deep Operator Networks (DeepONets)</vt:lpstr>
      <vt:lpstr>Deep Operator Networks (DeepONets)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Venturi, Simone</cp:lastModifiedBy>
  <cp:revision>631</cp:revision>
  <dcterms:created xsi:type="dcterms:W3CDTF">2017-10-14T01:15:26Z</dcterms:created>
  <dcterms:modified xsi:type="dcterms:W3CDTF">2022-02-28T01:17:46Z</dcterms:modified>
</cp:coreProperties>
</file>